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HK Grotesk Medium" charset="1" panose="00000600000000000000"/>
      <p:regular r:id="rId16"/>
    </p:embeddedFont>
    <p:embeddedFont>
      <p:font typeface="HK Grotesk Medium Bold" charset="1" panose="00000700000000000000"/>
      <p:regular r:id="rId17"/>
    </p:embeddedFont>
    <p:embeddedFont>
      <p:font typeface="HK Grotesk Medium Italics" charset="1" panose="00000600000000000000"/>
      <p:regular r:id="rId18"/>
    </p:embeddedFont>
    <p:embeddedFont>
      <p:font typeface="HK Grotesk Medium Bold Italics" charset="1" panose="00000700000000000000"/>
      <p:regular r:id="rId19"/>
    </p:embeddedFont>
    <p:embeddedFont>
      <p:font typeface="Quicksand" charset="1" panose="00000600000000000000"/>
      <p:regular r:id="rId20"/>
    </p:embeddedFont>
    <p:embeddedFont>
      <p:font typeface="Quicksand Bold" charset="1" panose="00000800000000000000"/>
      <p:regular r:id="rId21"/>
    </p:embeddedFont>
    <p:embeddedFont>
      <p:font typeface="Horizon" charset="1" panose="02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5659" r="0" b="0"/>
          <a:stretch>
            <a:fillRect/>
          </a:stretch>
        </p:blipFill>
        <p:spPr>
          <a:xfrm flipH="false" flipV="false" rot="0">
            <a:off x="0" y="4881049"/>
            <a:ext cx="18288000" cy="5405951"/>
          </a:xfrm>
          <a:prstGeom prst="rect">
            <a:avLst/>
          </a:prstGeom>
        </p:spPr>
      </p:pic>
      <p:grpSp>
        <p:nvGrpSpPr>
          <p:cNvPr name="Group 3" id="3"/>
          <p:cNvGrpSpPr/>
          <p:nvPr/>
        </p:nvGrpSpPr>
        <p:grpSpPr>
          <a:xfrm rot="0">
            <a:off x="1404548" y="1028700"/>
            <a:ext cx="13398857" cy="3530722"/>
            <a:chOff x="0" y="0"/>
            <a:chExt cx="17865143" cy="4707629"/>
          </a:xfrm>
        </p:grpSpPr>
        <p:sp>
          <p:nvSpPr>
            <p:cNvPr name="TextBox 4" id="4"/>
            <p:cNvSpPr txBox="true"/>
            <p:nvPr/>
          </p:nvSpPr>
          <p:spPr>
            <a:xfrm rot="0">
              <a:off x="0" y="1016885"/>
              <a:ext cx="17865143" cy="1779270"/>
            </a:xfrm>
            <a:prstGeom prst="rect">
              <a:avLst/>
            </a:prstGeom>
          </p:spPr>
          <p:txBody>
            <a:bodyPr anchor="t" rtlCol="false" tIns="0" lIns="0" bIns="0" rIns="0">
              <a:spAutoFit/>
            </a:bodyPr>
            <a:lstStyle/>
            <a:p>
              <a:pPr>
                <a:lnSpc>
                  <a:spcPts val="9600"/>
                </a:lnSpc>
              </a:pPr>
              <a:r>
                <a:rPr lang="en-US" sz="9600">
                  <a:solidFill>
                    <a:srgbClr val="DFDFDF"/>
                  </a:solidFill>
                  <a:latin typeface="HK Grotesk Bold Bold"/>
                </a:rPr>
                <a:t>Unemployment in India</a:t>
              </a:r>
            </a:p>
          </p:txBody>
        </p:sp>
        <p:sp>
          <p:nvSpPr>
            <p:cNvPr name="TextBox 5" id="5"/>
            <p:cNvSpPr txBox="true"/>
            <p:nvPr/>
          </p:nvSpPr>
          <p:spPr>
            <a:xfrm rot="0">
              <a:off x="0" y="-47625"/>
              <a:ext cx="17865143" cy="525145"/>
            </a:xfrm>
            <a:prstGeom prst="rect">
              <a:avLst/>
            </a:prstGeom>
          </p:spPr>
          <p:txBody>
            <a:bodyPr anchor="t" rtlCol="false" tIns="0" lIns="0" bIns="0" rIns="0">
              <a:spAutoFit/>
            </a:bodyPr>
            <a:lstStyle/>
            <a:p>
              <a:pPr>
                <a:lnSpc>
                  <a:spcPts val="3359"/>
                </a:lnSpc>
              </a:pPr>
            </a:p>
          </p:txBody>
        </p:sp>
        <p:sp>
          <p:nvSpPr>
            <p:cNvPr name="TextBox 6" id="6"/>
            <p:cNvSpPr txBox="true"/>
            <p:nvPr/>
          </p:nvSpPr>
          <p:spPr>
            <a:xfrm rot="0">
              <a:off x="0" y="4235824"/>
              <a:ext cx="17865143" cy="471805"/>
            </a:xfrm>
            <a:prstGeom prst="rect">
              <a:avLst/>
            </a:prstGeom>
          </p:spPr>
          <p:txBody>
            <a:bodyPr anchor="t" rtlCol="false" tIns="0" lIns="0" bIns="0" rIns="0">
              <a:spAutoFit/>
            </a:bodyPr>
            <a:lstStyle/>
            <a:p>
              <a:pPr>
                <a:lnSpc>
                  <a:spcPts val="2940"/>
                </a:lnSpc>
              </a:pPr>
            </a:p>
          </p:txBody>
        </p:sp>
      </p:grpSp>
      <p:sp>
        <p:nvSpPr>
          <p:cNvPr name="TextBox 7" id="7"/>
          <p:cNvSpPr txBox="true"/>
          <p:nvPr/>
        </p:nvSpPr>
        <p:spPr>
          <a:xfrm rot="0">
            <a:off x="16138140" y="8951595"/>
            <a:ext cx="11211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HK Grotesk Medium Bold"/>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251" r="0" b="7251"/>
          <a:stretch>
            <a:fillRect/>
          </a:stretch>
        </p:blipFill>
        <p:spPr>
          <a:xfrm flipH="false" flipV="false" rot="0">
            <a:off x="1059305" y="1763524"/>
            <a:ext cx="2955318" cy="1895048"/>
          </a:xfrm>
          <a:prstGeom prst="rect">
            <a:avLst/>
          </a:prstGeom>
        </p:spPr>
      </p:pic>
      <p:pic>
        <p:nvPicPr>
          <p:cNvPr name="Picture 3" id="3"/>
          <p:cNvPicPr>
            <a:picLocks noChangeAspect="true"/>
          </p:cNvPicPr>
          <p:nvPr/>
        </p:nvPicPr>
        <p:blipFill>
          <a:blip r:embed="rId3"/>
          <a:srcRect l="0" t="1922" r="0" b="1922"/>
          <a:stretch>
            <a:fillRect/>
          </a:stretch>
        </p:blipFill>
        <p:spPr>
          <a:xfrm flipH="false" flipV="false" rot="0">
            <a:off x="5176584" y="4334261"/>
            <a:ext cx="2955318" cy="1895048"/>
          </a:xfrm>
          <a:prstGeom prst="rect">
            <a:avLst/>
          </a:prstGeom>
        </p:spPr>
      </p:pic>
      <p:pic>
        <p:nvPicPr>
          <p:cNvPr name="Picture 4" id="4"/>
          <p:cNvPicPr>
            <a:picLocks noChangeAspect="true"/>
          </p:cNvPicPr>
          <p:nvPr/>
        </p:nvPicPr>
        <p:blipFill>
          <a:blip r:embed="rId4"/>
          <a:srcRect l="0" t="1786" r="0" b="1786"/>
          <a:stretch>
            <a:fillRect/>
          </a:stretch>
        </p:blipFill>
        <p:spPr>
          <a:xfrm flipH="false" flipV="false" rot="0">
            <a:off x="1059305" y="7117388"/>
            <a:ext cx="2955318" cy="1895048"/>
          </a:xfrm>
          <a:prstGeom prst="rect">
            <a:avLst/>
          </a:prstGeom>
        </p:spPr>
      </p:pic>
      <p:sp>
        <p:nvSpPr>
          <p:cNvPr name="AutoShape 5" id="5"/>
          <p:cNvSpPr/>
          <p:nvPr/>
        </p:nvSpPr>
        <p:spPr>
          <a:xfrm rot="0">
            <a:off x="9144000" y="0"/>
            <a:ext cx="8344574" cy="10287000"/>
          </a:xfrm>
          <a:prstGeom prst="rect">
            <a:avLst/>
          </a:prstGeom>
          <a:solidFill>
            <a:srgbClr val="3B3B3B"/>
          </a:solidFill>
        </p:spPr>
      </p:sp>
      <p:sp>
        <p:nvSpPr>
          <p:cNvPr name="AutoShape 6" id="6"/>
          <p:cNvSpPr/>
          <p:nvPr/>
        </p:nvSpPr>
        <p:spPr>
          <a:xfrm rot="0">
            <a:off x="15652964" y="0"/>
            <a:ext cx="2635036" cy="10287000"/>
          </a:xfrm>
          <a:prstGeom prst="rect">
            <a:avLst/>
          </a:prstGeom>
          <a:solidFill>
            <a:srgbClr val="000000"/>
          </a:solidFill>
        </p:spPr>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080230" y="1028700"/>
            <a:ext cx="179070" cy="179070"/>
          </a:xfrm>
          <a:prstGeom prst="rect">
            <a:avLst/>
          </a:prstGeom>
        </p:spPr>
      </p:pic>
      <p:sp>
        <p:nvSpPr>
          <p:cNvPr name="AutoShape 8" id="8"/>
          <p:cNvSpPr/>
          <p:nvPr/>
        </p:nvSpPr>
        <p:spPr>
          <a:xfrm rot="0">
            <a:off x="-286244" y="3914562"/>
            <a:ext cx="9430244" cy="9525"/>
          </a:xfrm>
          <a:prstGeom prst="rect">
            <a:avLst/>
          </a:prstGeom>
          <a:solidFill>
            <a:srgbClr val="BDBDBD"/>
          </a:solidFill>
        </p:spPr>
      </p:sp>
      <p:sp>
        <p:nvSpPr>
          <p:cNvPr name="AutoShape 9" id="9"/>
          <p:cNvSpPr/>
          <p:nvPr/>
        </p:nvSpPr>
        <p:spPr>
          <a:xfrm rot="0">
            <a:off x="-286244" y="6732223"/>
            <a:ext cx="9430244" cy="9525"/>
          </a:xfrm>
          <a:prstGeom prst="rect">
            <a:avLst/>
          </a:prstGeom>
          <a:solidFill>
            <a:srgbClr val="BDBDBD"/>
          </a:solidFill>
        </p:spPr>
      </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793746" y="6973276"/>
            <a:ext cx="2222072" cy="2100362"/>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502349" y="7117388"/>
            <a:ext cx="2069609" cy="1956250"/>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721322" y="3658571"/>
            <a:ext cx="1927897" cy="1822300"/>
          </a:xfrm>
          <a:prstGeom prst="rect">
            <a:avLst/>
          </a:prstGeom>
        </p:spPr>
      </p:pic>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793746" y="3658571"/>
            <a:ext cx="1986098" cy="1877314"/>
          </a:xfrm>
          <a:prstGeom prst="rect">
            <a:avLst/>
          </a:prstGeom>
        </p:spPr>
      </p:pic>
      <p:sp>
        <p:nvSpPr>
          <p:cNvPr name="TextBox 14" id="14"/>
          <p:cNvSpPr txBox="true"/>
          <p:nvPr/>
        </p:nvSpPr>
        <p:spPr>
          <a:xfrm rot="0">
            <a:off x="10137954" y="1398460"/>
            <a:ext cx="5254355" cy="1795780"/>
          </a:xfrm>
          <a:prstGeom prst="rect">
            <a:avLst/>
          </a:prstGeom>
        </p:spPr>
        <p:txBody>
          <a:bodyPr anchor="t" rtlCol="false" tIns="0" lIns="0" bIns="0" rIns="0">
            <a:spAutoFit/>
          </a:bodyPr>
          <a:lstStyle/>
          <a:p>
            <a:pPr algn="r">
              <a:lnSpc>
                <a:spcPts val="7040"/>
              </a:lnSpc>
            </a:pPr>
            <a:r>
              <a:rPr lang="en-US" sz="6400">
                <a:solidFill>
                  <a:srgbClr val="F1F1F1"/>
                </a:solidFill>
                <a:latin typeface="HK Grotesk Bold Bold"/>
              </a:rPr>
              <a:t>Team Members</a:t>
            </a:r>
          </a:p>
        </p:txBody>
      </p:sp>
      <p:grpSp>
        <p:nvGrpSpPr>
          <p:cNvPr name="Group 15" id="15"/>
          <p:cNvGrpSpPr/>
          <p:nvPr/>
        </p:nvGrpSpPr>
        <p:grpSpPr>
          <a:xfrm rot="0">
            <a:off x="4428878" y="2267775"/>
            <a:ext cx="4762433" cy="886544"/>
            <a:chOff x="0" y="0"/>
            <a:chExt cx="6349910" cy="1182059"/>
          </a:xfrm>
        </p:grpSpPr>
        <p:sp>
          <p:nvSpPr>
            <p:cNvPr name="TextBox 16" id="16"/>
            <p:cNvSpPr txBox="true"/>
            <p:nvPr/>
          </p:nvSpPr>
          <p:spPr>
            <a:xfrm rot="0">
              <a:off x="0" y="778834"/>
              <a:ext cx="6349910" cy="403225"/>
            </a:xfrm>
            <a:prstGeom prst="rect">
              <a:avLst/>
            </a:prstGeom>
          </p:spPr>
          <p:txBody>
            <a:bodyPr anchor="t" rtlCol="false" tIns="0" lIns="0" bIns="0" rIns="0">
              <a:spAutoFit/>
            </a:bodyPr>
            <a:lstStyle/>
            <a:p>
              <a:pPr>
                <a:lnSpc>
                  <a:spcPts val="2399"/>
                </a:lnSpc>
              </a:pPr>
              <a:r>
                <a:rPr lang="en-US" sz="1999">
                  <a:solidFill>
                    <a:srgbClr val="000000"/>
                  </a:solidFill>
                  <a:latin typeface="HK Grotesk Light Bold"/>
                </a:rPr>
                <a:t>https://www.economicsdiscussion.net/</a:t>
              </a:r>
            </a:p>
          </p:txBody>
        </p:sp>
        <p:sp>
          <p:nvSpPr>
            <p:cNvPr name="TextBox 17" id="17"/>
            <p:cNvSpPr txBox="true"/>
            <p:nvPr/>
          </p:nvSpPr>
          <p:spPr>
            <a:xfrm rot="0">
              <a:off x="0" y="0"/>
              <a:ext cx="6349910" cy="558800"/>
            </a:xfrm>
            <a:prstGeom prst="rect">
              <a:avLst/>
            </a:prstGeom>
          </p:spPr>
          <p:txBody>
            <a:bodyPr anchor="t" rtlCol="false" tIns="0" lIns="0" bIns="0" rIns="0">
              <a:spAutoFit/>
            </a:bodyPr>
            <a:lstStyle/>
            <a:p>
              <a:pPr>
                <a:lnSpc>
                  <a:spcPts val="3360"/>
                </a:lnSpc>
              </a:pPr>
              <a:r>
                <a:rPr lang="en-US" sz="2800">
                  <a:solidFill>
                    <a:srgbClr val="000000"/>
                  </a:solidFill>
                  <a:latin typeface="HK Grotesk Bold"/>
                </a:rPr>
                <a:t>Economics Discussion</a:t>
              </a:r>
            </a:p>
          </p:txBody>
        </p:sp>
      </p:grpSp>
      <p:grpSp>
        <p:nvGrpSpPr>
          <p:cNvPr name="Group 18" id="18"/>
          <p:cNvGrpSpPr/>
          <p:nvPr/>
        </p:nvGrpSpPr>
        <p:grpSpPr>
          <a:xfrm rot="0">
            <a:off x="619798" y="4676415"/>
            <a:ext cx="4117876" cy="934169"/>
            <a:chOff x="0" y="0"/>
            <a:chExt cx="5490502" cy="1245559"/>
          </a:xfrm>
        </p:grpSpPr>
        <p:sp>
          <p:nvSpPr>
            <p:cNvPr name="TextBox 19" id="19"/>
            <p:cNvSpPr txBox="true"/>
            <p:nvPr/>
          </p:nvSpPr>
          <p:spPr>
            <a:xfrm rot="0">
              <a:off x="0" y="778834"/>
              <a:ext cx="5490502" cy="466725"/>
            </a:xfrm>
            <a:prstGeom prst="rect">
              <a:avLst/>
            </a:prstGeom>
          </p:spPr>
          <p:txBody>
            <a:bodyPr anchor="t" rtlCol="false" tIns="0" lIns="0" bIns="0" rIns="0">
              <a:spAutoFit/>
            </a:bodyPr>
            <a:lstStyle/>
            <a:p>
              <a:pPr algn="r">
                <a:lnSpc>
                  <a:spcPts val="2759"/>
                </a:lnSpc>
              </a:pPr>
              <a:r>
                <a:rPr lang="en-US" sz="2299">
                  <a:solidFill>
                    <a:srgbClr val="000000"/>
                  </a:solidFill>
                  <a:latin typeface="HK Grotesk Light Bold"/>
                </a:rPr>
                <a:t>https://www.investopedia.com/</a:t>
              </a:r>
            </a:p>
          </p:txBody>
        </p:sp>
        <p:sp>
          <p:nvSpPr>
            <p:cNvPr name="TextBox 20" id="20"/>
            <p:cNvSpPr txBox="true"/>
            <p:nvPr/>
          </p:nvSpPr>
          <p:spPr>
            <a:xfrm rot="0">
              <a:off x="0" y="0"/>
              <a:ext cx="5490502" cy="558800"/>
            </a:xfrm>
            <a:prstGeom prst="rect">
              <a:avLst/>
            </a:prstGeom>
          </p:spPr>
          <p:txBody>
            <a:bodyPr anchor="t" rtlCol="false" tIns="0" lIns="0" bIns="0" rIns="0">
              <a:spAutoFit/>
            </a:bodyPr>
            <a:lstStyle/>
            <a:p>
              <a:pPr algn="r">
                <a:lnSpc>
                  <a:spcPts val="3360"/>
                </a:lnSpc>
              </a:pPr>
              <a:r>
                <a:rPr lang="en-US" sz="2800">
                  <a:solidFill>
                    <a:srgbClr val="000000"/>
                  </a:solidFill>
                  <a:latin typeface="HK Grotesk Bold"/>
                </a:rPr>
                <a:t>Investopedia</a:t>
              </a:r>
            </a:p>
          </p:txBody>
        </p:sp>
      </p:grpSp>
      <p:grpSp>
        <p:nvGrpSpPr>
          <p:cNvPr name="Group 21" id="21"/>
          <p:cNvGrpSpPr/>
          <p:nvPr/>
        </p:nvGrpSpPr>
        <p:grpSpPr>
          <a:xfrm rot="0">
            <a:off x="4428878" y="7563756"/>
            <a:ext cx="4117876" cy="1002311"/>
            <a:chOff x="0" y="0"/>
            <a:chExt cx="5490502" cy="1336415"/>
          </a:xfrm>
        </p:grpSpPr>
        <p:sp>
          <p:nvSpPr>
            <p:cNvPr name="TextBox 22" id="22"/>
            <p:cNvSpPr txBox="true"/>
            <p:nvPr/>
          </p:nvSpPr>
          <p:spPr>
            <a:xfrm rot="0">
              <a:off x="0" y="882390"/>
              <a:ext cx="5490502" cy="454025"/>
            </a:xfrm>
            <a:prstGeom prst="rect">
              <a:avLst/>
            </a:prstGeom>
          </p:spPr>
          <p:txBody>
            <a:bodyPr anchor="t" rtlCol="false" tIns="0" lIns="0" bIns="0" rIns="0">
              <a:spAutoFit/>
            </a:bodyPr>
            <a:lstStyle/>
            <a:p>
              <a:pPr>
                <a:lnSpc>
                  <a:spcPts val="2639"/>
                </a:lnSpc>
              </a:pPr>
              <a:r>
                <a:rPr lang="en-US" sz="2199">
                  <a:solidFill>
                    <a:srgbClr val="000000"/>
                  </a:solidFill>
                  <a:latin typeface="HK Grotesk Light Bold"/>
                </a:rPr>
                <a:t>https://www.economicshelp.org/</a:t>
              </a:r>
            </a:p>
          </p:txBody>
        </p:sp>
        <p:sp>
          <p:nvSpPr>
            <p:cNvPr name="TextBox 23" id="23"/>
            <p:cNvSpPr txBox="true"/>
            <p:nvPr/>
          </p:nvSpPr>
          <p:spPr>
            <a:xfrm rot="0">
              <a:off x="0" y="0"/>
              <a:ext cx="5490502" cy="558800"/>
            </a:xfrm>
            <a:prstGeom prst="rect">
              <a:avLst/>
            </a:prstGeom>
          </p:spPr>
          <p:txBody>
            <a:bodyPr anchor="t" rtlCol="false" tIns="0" lIns="0" bIns="0" rIns="0">
              <a:spAutoFit/>
            </a:bodyPr>
            <a:lstStyle/>
            <a:p>
              <a:pPr>
                <a:lnSpc>
                  <a:spcPts val="3360"/>
                </a:lnSpc>
              </a:pPr>
              <a:r>
                <a:rPr lang="en-US" sz="2800">
                  <a:solidFill>
                    <a:srgbClr val="000000"/>
                  </a:solidFill>
                  <a:latin typeface="HK Grotesk Bold"/>
                </a:rPr>
                <a:t>Economics</a:t>
              </a:r>
              <a:r>
                <a:rPr lang="en-US" sz="2800">
                  <a:solidFill>
                    <a:srgbClr val="000000"/>
                  </a:solidFill>
                  <a:latin typeface="Arimo"/>
                </a:rPr>
                <a:t> Help</a:t>
              </a:r>
            </a:p>
          </p:txBody>
        </p:sp>
      </p:grpSp>
      <p:sp>
        <p:nvSpPr>
          <p:cNvPr name="TextBox 24" id="24"/>
          <p:cNvSpPr txBox="true"/>
          <p:nvPr/>
        </p:nvSpPr>
        <p:spPr>
          <a:xfrm rot="0">
            <a:off x="16138140" y="8951595"/>
            <a:ext cx="11211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HK Grotesk Medium Bold"/>
              </a:rPr>
              <a:t>11</a:t>
            </a:r>
          </a:p>
        </p:txBody>
      </p:sp>
      <p:sp>
        <p:nvSpPr>
          <p:cNvPr name="TextBox 25" id="25"/>
          <p:cNvSpPr txBox="true"/>
          <p:nvPr/>
        </p:nvSpPr>
        <p:spPr>
          <a:xfrm rot="0">
            <a:off x="2110496" y="691833"/>
            <a:ext cx="5254355" cy="909955"/>
          </a:xfrm>
          <a:prstGeom prst="rect">
            <a:avLst/>
          </a:prstGeom>
        </p:spPr>
        <p:txBody>
          <a:bodyPr anchor="t" rtlCol="false" tIns="0" lIns="0" bIns="0" rIns="0">
            <a:spAutoFit/>
          </a:bodyPr>
          <a:lstStyle/>
          <a:p>
            <a:pPr algn="just">
              <a:lnSpc>
                <a:spcPts val="7040"/>
              </a:lnSpc>
            </a:pPr>
            <a:r>
              <a:rPr lang="en-US" sz="6400">
                <a:solidFill>
                  <a:srgbClr val="000000"/>
                </a:solidFill>
                <a:latin typeface="HK Grotesk Bold Bold"/>
              </a:rPr>
              <a:t>References</a:t>
            </a:r>
          </a:p>
        </p:txBody>
      </p:sp>
      <p:sp>
        <p:nvSpPr>
          <p:cNvPr name="TextBox 26" id="26"/>
          <p:cNvSpPr txBox="true"/>
          <p:nvPr/>
        </p:nvSpPr>
        <p:spPr>
          <a:xfrm rot="0">
            <a:off x="9502349" y="5478735"/>
            <a:ext cx="2458045" cy="834388"/>
          </a:xfrm>
          <a:prstGeom prst="rect">
            <a:avLst/>
          </a:prstGeom>
        </p:spPr>
        <p:txBody>
          <a:bodyPr anchor="t" rtlCol="false" tIns="0" lIns="0" bIns="0" rIns="0">
            <a:spAutoFit/>
          </a:bodyPr>
          <a:lstStyle/>
          <a:p>
            <a:pPr algn="ctr">
              <a:lnSpc>
                <a:spcPts val="3360"/>
              </a:lnSpc>
            </a:pPr>
            <a:r>
              <a:rPr lang="en-US" sz="2400">
                <a:solidFill>
                  <a:srgbClr val="FFFFFF"/>
                </a:solidFill>
                <a:latin typeface="Quicksand"/>
              </a:rPr>
              <a:t>Daksh Dadhania </a:t>
            </a:r>
          </a:p>
          <a:p>
            <a:pPr algn="ctr">
              <a:lnSpc>
                <a:spcPts val="3360"/>
              </a:lnSpc>
            </a:pPr>
            <a:r>
              <a:rPr lang="en-US" sz="2400">
                <a:solidFill>
                  <a:srgbClr val="FFFFFF"/>
                </a:solidFill>
                <a:latin typeface="Quicksand"/>
              </a:rPr>
              <a:t>(210911072)</a:t>
            </a:r>
          </a:p>
        </p:txBody>
      </p:sp>
      <p:sp>
        <p:nvSpPr>
          <p:cNvPr name="TextBox 27" id="27"/>
          <p:cNvSpPr txBox="true"/>
          <p:nvPr/>
        </p:nvSpPr>
        <p:spPr>
          <a:xfrm rot="0">
            <a:off x="9552653" y="9201150"/>
            <a:ext cx="2357438" cy="1253488"/>
          </a:xfrm>
          <a:prstGeom prst="rect">
            <a:avLst/>
          </a:prstGeom>
        </p:spPr>
        <p:txBody>
          <a:bodyPr anchor="t" rtlCol="false" tIns="0" lIns="0" bIns="0" rIns="0">
            <a:spAutoFit/>
          </a:bodyPr>
          <a:lstStyle/>
          <a:p>
            <a:pPr algn="ctr">
              <a:lnSpc>
                <a:spcPts val="3360"/>
              </a:lnSpc>
            </a:pPr>
            <a:r>
              <a:rPr lang="en-US" sz="2400">
                <a:solidFill>
                  <a:srgbClr val="FFFFFF"/>
                </a:solidFill>
                <a:latin typeface="Quicksand"/>
              </a:rPr>
              <a:t>Vaibhav Narang</a:t>
            </a:r>
          </a:p>
          <a:p>
            <a:pPr algn="ctr">
              <a:lnSpc>
                <a:spcPts val="3360"/>
              </a:lnSpc>
            </a:pPr>
            <a:r>
              <a:rPr lang="en-US" sz="2400">
                <a:solidFill>
                  <a:srgbClr val="FFFFFF"/>
                </a:solidFill>
                <a:latin typeface="Quicksand"/>
              </a:rPr>
              <a:t>(121002039)</a:t>
            </a:r>
          </a:p>
          <a:p>
            <a:pPr algn="ctr">
              <a:lnSpc>
                <a:spcPts val="3360"/>
              </a:lnSpc>
            </a:pPr>
          </a:p>
        </p:txBody>
      </p:sp>
      <p:sp>
        <p:nvSpPr>
          <p:cNvPr name="TextBox 28" id="28"/>
          <p:cNvSpPr txBox="true"/>
          <p:nvPr/>
        </p:nvSpPr>
        <p:spPr>
          <a:xfrm rot="0">
            <a:off x="12875681" y="9201150"/>
            <a:ext cx="2236946" cy="1253488"/>
          </a:xfrm>
          <a:prstGeom prst="rect">
            <a:avLst/>
          </a:prstGeom>
        </p:spPr>
        <p:txBody>
          <a:bodyPr anchor="t" rtlCol="false" tIns="0" lIns="0" bIns="0" rIns="0">
            <a:spAutoFit/>
          </a:bodyPr>
          <a:lstStyle/>
          <a:p>
            <a:pPr algn="ctr">
              <a:lnSpc>
                <a:spcPts val="3360"/>
              </a:lnSpc>
            </a:pPr>
            <a:r>
              <a:rPr lang="en-US" sz="2400">
                <a:solidFill>
                  <a:srgbClr val="FFFFFF"/>
                </a:solidFill>
                <a:latin typeface="Quicksand"/>
              </a:rPr>
              <a:t>Ishaan Agarwal</a:t>
            </a:r>
          </a:p>
          <a:p>
            <a:pPr algn="ctr">
              <a:lnSpc>
                <a:spcPts val="3360"/>
              </a:lnSpc>
            </a:pPr>
            <a:r>
              <a:rPr lang="en-US" sz="2400">
                <a:solidFill>
                  <a:srgbClr val="FFFFFF"/>
                </a:solidFill>
                <a:latin typeface="Quicksand"/>
              </a:rPr>
              <a:t>(210905184)</a:t>
            </a:r>
          </a:p>
          <a:p>
            <a:pPr algn="ctr">
              <a:lnSpc>
                <a:spcPts val="3360"/>
              </a:lnSpc>
            </a:pPr>
          </a:p>
        </p:txBody>
      </p:sp>
      <p:sp>
        <p:nvSpPr>
          <p:cNvPr name="TextBox 29" id="29"/>
          <p:cNvSpPr txBox="true"/>
          <p:nvPr/>
        </p:nvSpPr>
        <p:spPr>
          <a:xfrm rot="0">
            <a:off x="12745699" y="5562960"/>
            <a:ext cx="1928712" cy="776332"/>
          </a:xfrm>
          <a:prstGeom prst="rect">
            <a:avLst/>
          </a:prstGeom>
        </p:spPr>
        <p:txBody>
          <a:bodyPr anchor="t" rtlCol="false" tIns="0" lIns="0" bIns="0" rIns="0">
            <a:spAutoFit/>
          </a:bodyPr>
          <a:lstStyle/>
          <a:p>
            <a:pPr algn="ctr">
              <a:lnSpc>
                <a:spcPts val="3150"/>
              </a:lnSpc>
            </a:pPr>
            <a:r>
              <a:rPr lang="en-US" sz="2250">
                <a:solidFill>
                  <a:srgbClr val="FFFFFF"/>
                </a:solidFill>
                <a:latin typeface="Quicksand"/>
              </a:rPr>
              <a:t>Sneagen Jai B</a:t>
            </a:r>
          </a:p>
          <a:p>
            <a:pPr algn="ctr">
              <a:lnSpc>
                <a:spcPts val="3150"/>
              </a:lnSpc>
            </a:pPr>
            <a:r>
              <a:rPr lang="en-US" sz="2250">
                <a:solidFill>
                  <a:srgbClr val="FFFFFF"/>
                </a:solidFill>
                <a:latin typeface="Quicksand"/>
              </a:rPr>
              <a:t>(210907302)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28700" y="693531"/>
            <a:ext cx="14301594" cy="3163004"/>
            <a:chOff x="0" y="0"/>
            <a:chExt cx="19068792" cy="4217338"/>
          </a:xfrm>
        </p:grpSpPr>
        <p:sp>
          <p:nvSpPr>
            <p:cNvPr name="TextBox 3" id="3"/>
            <p:cNvSpPr txBox="true"/>
            <p:nvPr/>
          </p:nvSpPr>
          <p:spPr>
            <a:xfrm rot="0">
              <a:off x="0" y="161925"/>
              <a:ext cx="19068792" cy="3107902"/>
            </a:xfrm>
            <a:prstGeom prst="rect">
              <a:avLst/>
            </a:prstGeom>
          </p:spPr>
          <p:txBody>
            <a:bodyPr anchor="t" rtlCol="false" tIns="0" lIns="0" bIns="0" rIns="0">
              <a:spAutoFit/>
            </a:bodyPr>
            <a:lstStyle/>
            <a:p>
              <a:pPr>
                <a:lnSpc>
                  <a:spcPts val="8800"/>
                </a:lnSpc>
              </a:pPr>
              <a:r>
                <a:rPr lang="en-US" sz="8800">
                  <a:solidFill>
                    <a:srgbClr val="000000"/>
                  </a:solidFill>
                  <a:latin typeface="HK Grotesk Bold Bold"/>
                </a:rPr>
                <a:t>Various practices of solving problem.</a:t>
              </a:r>
            </a:p>
          </p:txBody>
        </p:sp>
        <p:sp>
          <p:nvSpPr>
            <p:cNvPr name="TextBox 4" id="4"/>
            <p:cNvSpPr txBox="true"/>
            <p:nvPr/>
          </p:nvSpPr>
          <p:spPr>
            <a:xfrm rot="0">
              <a:off x="0" y="3483913"/>
              <a:ext cx="19068792" cy="733425"/>
            </a:xfrm>
            <a:prstGeom prst="rect">
              <a:avLst/>
            </a:prstGeom>
          </p:spPr>
          <p:txBody>
            <a:bodyPr anchor="t" rtlCol="false" tIns="0" lIns="0" bIns="0" rIns="0">
              <a:spAutoFit/>
            </a:bodyPr>
            <a:lstStyle/>
            <a:p>
              <a:pPr>
                <a:lnSpc>
                  <a:spcPts val="4320"/>
                </a:lnSpc>
              </a:pPr>
              <a:r>
                <a:rPr lang="en-US" sz="3600">
                  <a:solidFill>
                    <a:srgbClr val="000000"/>
                  </a:solidFill>
                  <a:latin typeface="HK Grotesk Medium"/>
                </a:rPr>
                <a:t>(The CPI strategy employed / matching)</a:t>
              </a:r>
            </a:p>
          </p:txBody>
        </p:sp>
      </p:grpSp>
      <p:grpSp>
        <p:nvGrpSpPr>
          <p:cNvPr name="Group 5" id="5"/>
          <p:cNvGrpSpPr/>
          <p:nvPr/>
        </p:nvGrpSpPr>
        <p:grpSpPr>
          <a:xfrm rot="0">
            <a:off x="1429263" y="6644663"/>
            <a:ext cx="3038717" cy="3083278"/>
            <a:chOff x="0" y="0"/>
            <a:chExt cx="4051623" cy="4111038"/>
          </a:xfrm>
        </p:grpSpPr>
        <p:sp>
          <p:nvSpPr>
            <p:cNvPr name="TextBox 6" id="6"/>
            <p:cNvSpPr txBox="true"/>
            <p:nvPr/>
          </p:nvSpPr>
          <p:spPr>
            <a:xfrm rot="0">
              <a:off x="0" y="1376211"/>
              <a:ext cx="4051623" cy="2734827"/>
            </a:xfrm>
            <a:prstGeom prst="rect">
              <a:avLst/>
            </a:prstGeom>
          </p:spPr>
          <p:txBody>
            <a:bodyPr anchor="t" rtlCol="false" tIns="0" lIns="0" bIns="0" rIns="0">
              <a:spAutoFit/>
            </a:bodyPr>
            <a:lstStyle/>
            <a:p>
              <a:pPr>
                <a:lnSpc>
                  <a:spcPts val="5462"/>
                </a:lnSpc>
              </a:pPr>
              <a:r>
                <a:rPr lang="en-US" sz="4551">
                  <a:solidFill>
                    <a:srgbClr val="000000"/>
                  </a:solidFill>
                  <a:latin typeface="HK Grotesk Light"/>
                </a:rPr>
                <a:t>Find the questions</a:t>
              </a:r>
            </a:p>
            <a:p>
              <a:pPr>
                <a:lnSpc>
                  <a:spcPts val="5462"/>
                </a:lnSpc>
              </a:pPr>
            </a:p>
          </p:txBody>
        </p:sp>
        <p:sp>
          <p:nvSpPr>
            <p:cNvPr name="TextBox 7" id="7"/>
            <p:cNvSpPr txBox="true"/>
            <p:nvPr/>
          </p:nvSpPr>
          <p:spPr>
            <a:xfrm rot="0">
              <a:off x="0" y="-9525"/>
              <a:ext cx="4051623" cy="736272"/>
            </a:xfrm>
            <a:prstGeom prst="rect">
              <a:avLst/>
            </a:prstGeom>
          </p:spPr>
          <p:txBody>
            <a:bodyPr anchor="t" rtlCol="false" tIns="0" lIns="0" bIns="0" rIns="0">
              <a:spAutoFit/>
            </a:bodyPr>
            <a:lstStyle/>
            <a:p>
              <a:pPr>
                <a:lnSpc>
                  <a:spcPts val="4369"/>
                </a:lnSpc>
              </a:pPr>
              <a:r>
                <a:rPr lang="en-US" sz="3641">
                  <a:solidFill>
                    <a:srgbClr val="000000"/>
                  </a:solidFill>
                  <a:latin typeface="HK Grotesk Bold"/>
                </a:rPr>
                <a:t>01</a:t>
              </a:r>
            </a:p>
          </p:txBody>
        </p:sp>
      </p:grpSp>
      <p:grpSp>
        <p:nvGrpSpPr>
          <p:cNvPr name="Group 8" id="8"/>
          <p:cNvGrpSpPr/>
          <p:nvPr/>
        </p:nvGrpSpPr>
        <p:grpSpPr>
          <a:xfrm rot="0">
            <a:off x="6706515" y="6644663"/>
            <a:ext cx="2945963" cy="2942512"/>
            <a:chOff x="0" y="0"/>
            <a:chExt cx="3927951" cy="3923350"/>
          </a:xfrm>
        </p:grpSpPr>
        <p:sp>
          <p:nvSpPr>
            <p:cNvPr name="TextBox 9" id="9"/>
            <p:cNvSpPr txBox="true"/>
            <p:nvPr/>
          </p:nvSpPr>
          <p:spPr>
            <a:xfrm rot="0">
              <a:off x="0" y="1322470"/>
              <a:ext cx="3927951" cy="2600879"/>
            </a:xfrm>
            <a:prstGeom prst="rect">
              <a:avLst/>
            </a:prstGeom>
          </p:spPr>
          <p:txBody>
            <a:bodyPr anchor="t" rtlCol="false" tIns="0" lIns="0" bIns="0" rIns="0">
              <a:spAutoFit/>
            </a:bodyPr>
            <a:lstStyle/>
            <a:p>
              <a:pPr>
                <a:lnSpc>
                  <a:spcPts val="5212"/>
                </a:lnSpc>
              </a:pPr>
              <a:r>
                <a:rPr lang="en-US" sz="4344">
                  <a:solidFill>
                    <a:srgbClr val="000000"/>
                  </a:solidFill>
                  <a:latin typeface="HK Grotesk Light"/>
                </a:rPr>
                <a:t>Search the space</a:t>
              </a:r>
            </a:p>
            <a:p>
              <a:pPr>
                <a:lnSpc>
                  <a:spcPts val="5212"/>
                </a:lnSpc>
              </a:pPr>
            </a:p>
          </p:txBody>
        </p:sp>
        <p:sp>
          <p:nvSpPr>
            <p:cNvPr name="TextBox 10" id="10"/>
            <p:cNvSpPr txBox="true"/>
            <p:nvPr/>
          </p:nvSpPr>
          <p:spPr>
            <a:xfrm rot="0">
              <a:off x="0" y="0"/>
              <a:ext cx="3927951" cy="693568"/>
            </a:xfrm>
            <a:prstGeom prst="rect">
              <a:avLst/>
            </a:prstGeom>
          </p:spPr>
          <p:txBody>
            <a:bodyPr anchor="t" rtlCol="false" tIns="0" lIns="0" bIns="0" rIns="0">
              <a:spAutoFit/>
            </a:bodyPr>
            <a:lstStyle/>
            <a:p>
              <a:pPr>
                <a:lnSpc>
                  <a:spcPts val="4170"/>
                </a:lnSpc>
              </a:pPr>
              <a:r>
                <a:rPr lang="en-US" sz="3475">
                  <a:solidFill>
                    <a:srgbClr val="000000"/>
                  </a:solidFill>
                  <a:latin typeface="HK Grotesk Bold"/>
                </a:rPr>
                <a:t>02</a:t>
              </a:r>
            </a:p>
          </p:txBody>
        </p:sp>
      </p:grpSp>
      <p:grpSp>
        <p:nvGrpSpPr>
          <p:cNvPr name="Group 11" id="11"/>
          <p:cNvGrpSpPr/>
          <p:nvPr/>
        </p:nvGrpSpPr>
        <p:grpSpPr>
          <a:xfrm rot="0">
            <a:off x="12089153" y="6644663"/>
            <a:ext cx="2813920" cy="3642337"/>
            <a:chOff x="0" y="0"/>
            <a:chExt cx="3751893" cy="4856450"/>
          </a:xfrm>
        </p:grpSpPr>
        <p:sp>
          <p:nvSpPr>
            <p:cNvPr name="TextBox 12" id="12"/>
            <p:cNvSpPr txBox="true"/>
            <p:nvPr/>
          </p:nvSpPr>
          <p:spPr>
            <a:xfrm rot="0">
              <a:off x="0" y="1349087"/>
              <a:ext cx="3751893" cy="3507363"/>
            </a:xfrm>
            <a:prstGeom prst="rect">
              <a:avLst/>
            </a:prstGeom>
          </p:spPr>
          <p:txBody>
            <a:bodyPr anchor="t" rtlCol="false" tIns="0" lIns="0" bIns="0" rIns="0">
              <a:spAutoFit/>
            </a:bodyPr>
            <a:lstStyle/>
            <a:p>
              <a:pPr>
                <a:lnSpc>
                  <a:spcPts val="5202"/>
                </a:lnSpc>
              </a:pPr>
              <a:r>
                <a:rPr lang="en-US" sz="4335">
                  <a:solidFill>
                    <a:srgbClr val="000000"/>
                  </a:solidFill>
                  <a:latin typeface="HK Grotesk Light"/>
                </a:rPr>
                <a:t>Transform the problem</a:t>
              </a:r>
            </a:p>
            <a:p>
              <a:pPr>
                <a:lnSpc>
                  <a:spcPts val="5202"/>
                </a:lnSpc>
              </a:pPr>
            </a:p>
          </p:txBody>
        </p:sp>
        <p:sp>
          <p:nvSpPr>
            <p:cNvPr name="TextBox 13" id="13"/>
            <p:cNvSpPr txBox="true"/>
            <p:nvPr/>
          </p:nvSpPr>
          <p:spPr>
            <a:xfrm rot="0">
              <a:off x="0" y="0"/>
              <a:ext cx="3751893" cy="712522"/>
            </a:xfrm>
            <a:prstGeom prst="rect">
              <a:avLst/>
            </a:prstGeom>
          </p:spPr>
          <p:txBody>
            <a:bodyPr anchor="t" rtlCol="false" tIns="0" lIns="0" bIns="0" rIns="0">
              <a:spAutoFit/>
            </a:bodyPr>
            <a:lstStyle/>
            <a:p>
              <a:pPr>
                <a:lnSpc>
                  <a:spcPts val="4284"/>
                </a:lnSpc>
              </a:pPr>
              <a:r>
                <a:rPr lang="en-US" sz="3570">
                  <a:solidFill>
                    <a:srgbClr val="000000"/>
                  </a:solidFill>
                  <a:latin typeface="HK Grotesk Bold"/>
                </a:rPr>
                <a:t>03</a:t>
              </a:r>
            </a:p>
          </p:txBody>
        </p:sp>
      </p:grpSp>
      <p:sp>
        <p:nvSpPr>
          <p:cNvPr name="AutoShape 14" id="14"/>
          <p:cNvSpPr/>
          <p:nvPr/>
        </p:nvSpPr>
        <p:spPr>
          <a:xfrm rot="0">
            <a:off x="-55157" y="6558675"/>
            <a:ext cx="18343157" cy="9525"/>
          </a:xfrm>
          <a:prstGeom prst="rect">
            <a:avLst/>
          </a:prstGeom>
          <a:solidFill>
            <a:srgbClr val="BDBDBD"/>
          </a:solidFill>
        </p:spPr>
      </p:sp>
      <p:sp>
        <p:nvSpPr>
          <p:cNvPr name="AutoShape 15" id="15"/>
          <p:cNvSpPr/>
          <p:nvPr/>
        </p:nvSpPr>
        <p:spPr>
          <a:xfrm rot="-5400000">
            <a:off x="2006727" y="8418115"/>
            <a:ext cx="3728158" cy="9612"/>
          </a:xfrm>
          <a:prstGeom prst="rect">
            <a:avLst/>
          </a:prstGeom>
          <a:solidFill>
            <a:srgbClr val="BDBDBD"/>
          </a:solidFill>
        </p:spPr>
      </p:sp>
      <p:sp>
        <p:nvSpPr>
          <p:cNvPr name="AutoShape 16" id="16"/>
          <p:cNvSpPr/>
          <p:nvPr/>
        </p:nvSpPr>
        <p:spPr>
          <a:xfrm rot="-5400000">
            <a:off x="4747735" y="8418159"/>
            <a:ext cx="3728158" cy="9525"/>
          </a:xfrm>
          <a:prstGeom prst="rect">
            <a:avLst/>
          </a:prstGeom>
          <a:solidFill>
            <a:srgbClr val="BDBDBD"/>
          </a:solidFill>
        </p:spPr>
      </p:sp>
      <p:sp>
        <p:nvSpPr>
          <p:cNvPr name="AutoShape 17" id="17"/>
          <p:cNvSpPr/>
          <p:nvPr/>
        </p:nvSpPr>
        <p:spPr>
          <a:xfrm rot="-5400000">
            <a:off x="7488829" y="8418115"/>
            <a:ext cx="3728158" cy="9612"/>
          </a:xfrm>
          <a:prstGeom prst="rect">
            <a:avLst/>
          </a:prstGeom>
          <a:solidFill>
            <a:srgbClr val="BDBDBD"/>
          </a:solidFill>
        </p:spPr>
      </p:sp>
      <p:sp>
        <p:nvSpPr>
          <p:cNvPr name="AutoShape 18" id="18"/>
          <p:cNvSpPr/>
          <p:nvPr/>
        </p:nvSpPr>
        <p:spPr>
          <a:xfrm rot="-5400000">
            <a:off x="10229837" y="8418159"/>
            <a:ext cx="3728158" cy="9525"/>
          </a:xfrm>
          <a:prstGeom prst="rect">
            <a:avLst/>
          </a:prstGeom>
          <a:solidFill>
            <a:srgbClr val="BDBDBD"/>
          </a:solidFill>
        </p:spPr>
      </p:sp>
      <p:sp>
        <p:nvSpPr>
          <p:cNvPr name="AutoShape 19" id="19"/>
          <p:cNvSpPr/>
          <p:nvPr/>
        </p:nvSpPr>
        <p:spPr>
          <a:xfrm rot="-5400000">
            <a:off x="12970888" y="8418159"/>
            <a:ext cx="3728158" cy="9525"/>
          </a:xfrm>
          <a:prstGeom prst="rect">
            <a:avLst/>
          </a:prstGeom>
          <a:solidFill>
            <a:srgbClr val="BDBDBD"/>
          </a:solidFill>
        </p:spPr>
      </p:sp>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230" y="1028700"/>
            <a:ext cx="179070" cy="17907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6515956"/>
            <a:ext cx="7058020" cy="2584691"/>
          </a:xfrm>
          <a:prstGeom prst="rect">
            <a:avLst/>
          </a:prstGeom>
        </p:spPr>
        <p:txBody>
          <a:bodyPr anchor="t" rtlCol="false" tIns="0" lIns="0" bIns="0" rIns="0">
            <a:spAutoFit/>
          </a:bodyPr>
          <a:lstStyle/>
          <a:p>
            <a:pPr>
              <a:lnSpc>
                <a:spcPts val="4068"/>
              </a:lnSpc>
            </a:pPr>
            <a:r>
              <a:rPr lang="en-US" sz="3538">
                <a:solidFill>
                  <a:srgbClr val="F1F1F1"/>
                </a:solidFill>
                <a:latin typeface="HK Grotesk Light"/>
              </a:rPr>
              <a:t>Asking the right question is the most important thing. Questioning the society can lead to solution to the problems and revolutions.</a:t>
            </a:r>
          </a:p>
          <a:p>
            <a:pPr>
              <a:lnSpc>
                <a:spcPts val="4068"/>
              </a:lnSpc>
            </a:pPr>
          </a:p>
        </p:txBody>
      </p:sp>
      <p:grpSp>
        <p:nvGrpSpPr>
          <p:cNvPr name="Group 3" id="3"/>
          <p:cNvGrpSpPr/>
          <p:nvPr/>
        </p:nvGrpSpPr>
        <p:grpSpPr>
          <a:xfrm rot="0">
            <a:off x="1154322" y="1215793"/>
            <a:ext cx="7989678" cy="2637121"/>
            <a:chOff x="0" y="0"/>
            <a:chExt cx="10652904" cy="3516162"/>
          </a:xfrm>
        </p:grpSpPr>
        <p:sp>
          <p:nvSpPr>
            <p:cNvPr name="TextBox 4" id="4"/>
            <p:cNvSpPr txBox="true"/>
            <p:nvPr/>
          </p:nvSpPr>
          <p:spPr>
            <a:xfrm rot="0">
              <a:off x="0" y="123825"/>
              <a:ext cx="10652904" cy="2558415"/>
            </a:xfrm>
            <a:prstGeom prst="rect">
              <a:avLst/>
            </a:prstGeom>
          </p:spPr>
          <p:txBody>
            <a:bodyPr anchor="t" rtlCol="false" tIns="0" lIns="0" bIns="0" rIns="0">
              <a:spAutoFit/>
            </a:bodyPr>
            <a:lstStyle/>
            <a:p>
              <a:pPr>
                <a:lnSpc>
                  <a:spcPts val="7200"/>
                </a:lnSpc>
              </a:pPr>
              <a:r>
                <a:rPr lang="en-US" sz="7200">
                  <a:solidFill>
                    <a:srgbClr val="DFDFDF"/>
                  </a:solidFill>
                  <a:latin typeface="HK Grotesk Bold Bold"/>
                </a:rPr>
                <a:t>Importance of asking question</a:t>
              </a:r>
            </a:p>
          </p:txBody>
        </p:sp>
        <p:sp>
          <p:nvSpPr>
            <p:cNvPr name="TextBox 5" id="5"/>
            <p:cNvSpPr txBox="true"/>
            <p:nvPr/>
          </p:nvSpPr>
          <p:spPr>
            <a:xfrm rot="0">
              <a:off x="0" y="2930964"/>
              <a:ext cx="10652904" cy="585197"/>
            </a:xfrm>
            <a:prstGeom prst="rect">
              <a:avLst/>
            </a:prstGeom>
          </p:spPr>
          <p:txBody>
            <a:bodyPr anchor="t" rtlCol="false" tIns="0" lIns="0" bIns="0" rIns="0">
              <a:spAutoFit/>
            </a:bodyPr>
            <a:lstStyle/>
            <a:p>
              <a:pPr>
                <a:lnSpc>
                  <a:spcPts val="3782"/>
                </a:lnSpc>
              </a:pPr>
            </a:p>
          </p:txBody>
        </p:sp>
      </p:grpSp>
      <p:pic>
        <p:nvPicPr>
          <p:cNvPr name="Picture 6" id="6"/>
          <p:cNvPicPr>
            <a:picLocks noChangeAspect="true"/>
          </p:cNvPicPr>
          <p:nvPr/>
        </p:nvPicPr>
        <p:blipFill>
          <a:blip r:embed="rId2"/>
          <a:srcRect l="24418" t="0" r="38441" b="0"/>
          <a:stretch>
            <a:fillRect/>
          </a:stretch>
        </p:blipFill>
        <p:spPr>
          <a:xfrm flipH="false" flipV="false" rot="0">
            <a:off x="9516868" y="1028700"/>
            <a:ext cx="6148884" cy="8229600"/>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80230" y="1028700"/>
            <a:ext cx="179070" cy="179070"/>
          </a:xfrm>
          <a:prstGeom prst="rect">
            <a:avLst/>
          </a:prstGeom>
        </p:spPr>
      </p:pic>
      <p:sp>
        <p:nvSpPr>
          <p:cNvPr name="TextBox 8" id="8"/>
          <p:cNvSpPr txBox="true"/>
          <p:nvPr/>
        </p:nvSpPr>
        <p:spPr>
          <a:xfrm rot="0">
            <a:off x="16138140" y="8951595"/>
            <a:ext cx="11211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HK Grotesk Medium Bold"/>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329" r="0" b="21675"/>
          <a:stretch>
            <a:fillRect/>
          </a:stretch>
        </p:blipFill>
        <p:spPr>
          <a:xfrm flipH="false" flipV="false" rot="0">
            <a:off x="1349732" y="3531524"/>
            <a:ext cx="3899000" cy="1611976"/>
          </a:xfrm>
          <a:prstGeom prst="rect">
            <a:avLst/>
          </a:prstGeom>
        </p:spPr>
      </p:pic>
      <p:pic>
        <p:nvPicPr>
          <p:cNvPr name="Picture 3" id="3"/>
          <p:cNvPicPr>
            <a:picLocks noChangeAspect="true"/>
          </p:cNvPicPr>
          <p:nvPr/>
        </p:nvPicPr>
        <p:blipFill>
          <a:blip r:embed="rId3"/>
          <a:srcRect l="0" t="19002" r="0" b="19002"/>
          <a:stretch>
            <a:fillRect/>
          </a:stretch>
        </p:blipFill>
        <p:spPr>
          <a:xfrm flipH="false" flipV="false" rot="0">
            <a:off x="6530998" y="3531524"/>
            <a:ext cx="3899000" cy="1611976"/>
          </a:xfrm>
          <a:prstGeom prst="rect">
            <a:avLst/>
          </a:prstGeom>
        </p:spPr>
      </p:pic>
      <p:pic>
        <p:nvPicPr>
          <p:cNvPr name="Picture 4" id="4"/>
          <p:cNvPicPr>
            <a:picLocks noChangeAspect="true"/>
          </p:cNvPicPr>
          <p:nvPr/>
        </p:nvPicPr>
        <p:blipFill>
          <a:blip r:embed="rId4"/>
          <a:srcRect l="0" t="19002" r="0" b="19002"/>
          <a:stretch>
            <a:fillRect/>
          </a:stretch>
        </p:blipFill>
        <p:spPr>
          <a:xfrm flipH="false" flipV="false" rot="0">
            <a:off x="11418397" y="3531524"/>
            <a:ext cx="3899000" cy="1611976"/>
          </a:xfrm>
          <a:prstGeom prst="rect">
            <a:avLst/>
          </a:prstGeom>
        </p:spPr>
      </p:pic>
      <p:sp>
        <p:nvSpPr>
          <p:cNvPr name="TextBox 5" id="5"/>
          <p:cNvSpPr txBox="true"/>
          <p:nvPr/>
        </p:nvSpPr>
        <p:spPr>
          <a:xfrm rot="0">
            <a:off x="1250962" y="886128"/>
            <a:ext cx="10167435" cy="2827843"/>
          </a:xfrm>
          <a:prstGeom prst="rect">
            <a:avLst/>
          </a:prstGeom>
        </p:spPr>
        <p:txBody>
          <a:bodyPr anchor="t" rtlCol="false" tIns="0" lIns="0" bIns="0" rIns="0">
            <a:spAutoFit/>
          </a:bodyPr>
          <a:lstStyle/>
          <a:p>
            <a:pPr>
              <a:lnSpc>
                <a:spcPts val="7415"/>
              </a:lnSpc>
            </a:pPr>
            <a:r>
              <a:rPr lang="en-US" sz="6741">
                <a:solidFill>
                  <a:srgbClr val="000000"/>
                </a:solidFill>
                <a:latin typeface="HK Grotesk Bold Bold"/>
              </a:rPr>
              <a:t>The First Practice of Asking: Find the Question</a:t>
            </a:r>
          </a:p>
          <a:p>
            <a:pPr>
              <a:lnSpc>
                <a:spcPts val="7415"/>
              </a:lnSpc>
            </a:pPr>
          </a:p>
        </p:txBody>
      </p:sp>
      <p:grpSp>
        <p:nvGrpSpPr>
          <p:cNvPr name="Group 6" id="6"/>
          <p:cNvGrpSpPr/>
          <p:nvPr/>
        </p:nvGrpSpPr>
        <p:grpSpPr>
          <a:xfrm rot="0">
            <a:off x="11418397" y="4337512"/>
            <a:ext cx="3978917" cy="5897818"/>
            <a:chOff x="0" y="0"/>
            <a:chExt cx="5305222" cy="7863757"/>
          </a:xfrm>
        </p:grpSpPr>
        <p:sp>
          <p:nvSpPr>
            <p:cNvPr name="TextBox 7" id="7"/>
            <p:cNvSpPr txBox="true"/>
            <p:nvPr/>
          </p:nvSpPr>
          <p:spPr>
            <a:xfrm rot="0">
              <a:off x="0" y="2647232"/>
              <a:ext cx="5305222" cy="5216525"/>
            </a:xfrm>
            <a:prstGeom prst="rect">
              <a:avLst/>
            </a:prstGeom>
          </p:spPr>
          <p:txBody>
            <a:bodyPr anchor="t" rtlCol="false" tIns="0" lIns="0" bIns="0" rIns="0">
              <a:spAutoFit/>
            </a:bodyPr>
            <a:lstStyle/>
            <a:p>
              <a:pPr>
                <a:lnSpc>
                  <a:spcPts val="3120"/>
                </a:lnSpc>
              </a:pPr>
              <a:r>
                <a:rPr lang="en-US" sz="2600">
                  <a:solidFill>
                    <a:srgbClr val="000000"/>
                  </a:solidFill>
                  <a:latin typeface="Arimo Bold"/>
                </a:rPr>
                <a:t>Demand-side reductions may be caused by high interest rates, global recession, and monetary crisis. From the supply side, frictional unemployment and structural employment play a significant role.</a:t>
              </a:r>
            </a:p>
            <a:p>
              <a:pPr>
                <a:lnSpc>
                  <a:spcPts val="3120"/>
                </a:lnSpc>
              </a:pPr>
            </a:p>
          </p:txBody>
        </p:sp>
        <p:sp>
          <p:nvSpPr>
            <p:cNvPr name="TextBox 8" id="8"/>
            <p:cNvSpPr txBox="true"/>
            <p:nvPr/>
          </p:nvSpPr>
          <p:spPr>
            <a:xfrm rot="0">
              <a:off x="0" y="-9525"/>
              <a:ext cx="5305222" cy="2290539"/>
            </a:xfrm>
            <a:prstGeom prst="rect">
              <a:avLst/>
            </a:prstGeom>
          </p:spPr>
          <p:txBody>
            <a:bodyPr anchor="t" rtlCol="false" tIns="0" lIns="0" bIns="0" rIns="0">
              <a:spAutoFit/>
            </a:bodyPr>
            <a:lstStyle/>
            <a:p>
              <a:pPr>
                <a:lnSpc>
                  <a:spcPts val="3428"/>
                </a:lnSpc>
              </a:pPr>
            </a:p>
            <a:p>
              <a:pPr>
                <a:lnSpc>
                  <a:spcPts val="3428"/>
                </a:lnSpc>
              </a:pPr>
              <a:r>
                <a:rPr lang="en-US" sz="2857">
                  <a:solidFill>
                    <a:srgbClr val="000000"/>
                  </a:solidFill>
                  <a:latin typeface="Arimo"/>
                </a:rPr>
                <a:t> </a:t>
              </a:r>
            </a:p>
            <a:p>
              <a:pPr>
                <a:lnSpc>
                  <a:spcPts val="3428"/>
                </a:lnSpc>
              </a:pPr>
              <a:r>
                <a:rPr lang="en-US" sz="2857">
                  <a:solidFill>
                    <a:srgbClr val="000000"/>
                  </a:solidFill>
                  <a:latin typeface="Arimo"/>
                </a:rPr>
                <a:t>What causes Unemployment?</a:t>
              </a:r>
            </a:p>
          </p:txBody>
        </p:sp>
      </p:grpSp>
      <p:grpSp>
        <p:nvGrpSpPr>
          <p:cNvPr name="Group 9" id="9"/>
          <p:cNvGrpSpPr/>
          <p:nvPr/>
        </p:nvGrpSpPr>
        <p:grpSpPr>
          <a:xfrm rot="0">
            <a:off x="6530998" y="5286453"/>
            <a:ext cx="3899000" cy="4657647"/>
            <a:chOff x="0" y="0"/>
            <a:chExt cx="5198667" cy="6210196"/>
          </a:xfrm>
        </p:grpSpPr>
        <p:sp>
          <p:nvSpPr>
            <p:cNvPr name="TextBox 10" id="10"/>
            <p:cNvSpPr txBox="true"/>
            <p:nvPr/>
          </p:nvSpPr>
          <p:spPr>
            <a:xfrm rot="0">
              <a:off x="0" y="2035071"/>
              <a:ext cx="5198667" cy="4175125"/>
            </a:xfrm>
            <a:prstGeom prst="rect">
              <a:avLst/>
            </a:prstGeom>
          </p:spPr>
          <p:txBody>
            <a:bodyPr anchor="t" rtlCol="false" tIns="0" lIns="0" bIns="0" rIns="0">
              <a:spAutoFit/>
            </a:bodyPr>
            <a:lstStyle/>
            <a:p>
              <a:pPr>
                <a:lnSpc>
                  <a:spcPts val="3119"/>
                </a:lnSpc>
              </a:pPr>
              <a:r>
                <a:rPr lang="en-US" sz="2599">
                  <a:solidFill>
                    <a:srgbClr val="000000"/>
                  </a:solidFill>
                  <a:latin typeface="HK Grotesk Light Bold"/>
                </a:rPr>
                <a:t>Frictional unemployment refers to those workers who are in between jobs. </a:t>
              </a:r>
              <a:r>
                <a:rPr lang="en-US" sz="2599">
                  <a:solidFill>
                    <a:srgbClr val="000000"/>
                  </a:solidFill>
                  <a:latin typeface="Arimo Bold"/>
                </a:rPr>
                <a:t>Structural unemployment</a:t>
              </a:r>
              <a:r>
                <a:rPr lang="en-US" sz="2599">
                  <a:solidFill>
                    <a:srgbClr val="000000"/>
                  </a:solidFill>
                  <a:latin typeface="Arimo Bold"/>
                </a:rPr>
                <a:t> happens when the skills set of a worker does not match the skills needed by the jobs available. </a:t>
              </a:r>
            </a:p>
          </p:txBody>
        </p:sp>
        <p:sp>
          <p:nvSpPr>
            <p:cNvPr name="TextBox 11" id="11"/>
            <p:cNvSpPr txBox="true"/>
            <p:nvPr/>
          </p:nvSpPr>
          <p:spPr>
            <a:xfrm rot="0">
              <a:off x="0" y="0"/>
              <a:ext cx="5198667" cy="1676400"/>
            </a:xfrm>
            <a:prstGeom prst="rect">
              <a:avLst/>
            </a:prstGeom>
          </p:spPr>
          <p:txBody>
            <a:bodyPr anchor="t" rtlCol="false" tIns="0" lIns="0" bIns="0" rIns="0">
              <a:spAutoFit/>
            </a:bodyPr>
            <a:lstStyle/>
            <a:p>
              <a:pPr>
                <a:lnSpc>
                  <a:spcPts val="3360"/>
                </a:lnSpc>
              </a:pPr>
              <a:r>
                <a:rPr lang="en-US" sz="2800">
                  <a:solidFill>
                    <a:srgbClr val="000000"/>
                  </a:solidFill>
                  <a:latin typeface="HK Grotesk Bold"/>
                </a:rPr>
                <a:t>What is Frictional &amp; Structural Unemployment?</a:t>
              </a:r>
            </a:p>
          </p:txBody>
        </p:sp>
      </p:grpSp>
      <p:grpSp>
        <p:nvGrpSpPr>
          <p:cNvPr name="Group 12" id="12"/>
          <p:cNvGrpSpPr/>
          <p:nvPr/>
        </p:nvGrpSpPr>
        <p:grpSpPr>
          <a:xfrm rot="0">
            <a:off x="1349732" y="5381703"/>
            <a:ext cx="3899000" cy="3876597"/>
            <a:chOff x="0" y="0"/>
            <a:chExt cx="5198667" cy="5168796"/>
          </a:xfrm>
        </p:grpSpPr>
        <p:sp>
          <p:nvSpPr>
            <p:cNvPr name="TextBox 13" id="13"/>
            <p:cNvSpPr txBox="true"/>
            <p:nvPr/>
          </p:nvSpPr>
          <p:spPr>
            <a:xfrm rot="0">
              <a:off x="0" y="2035071"/>
              <a:ext cx="5198667" cy="3133725"/>
            </a:xfrm>
            <a:prstGeom prst="rect">
              <a:avLst/>
            </a:prstGeom>
          </p:spPr>
          <p:txBody>
            <a:bodyPr anchor="t" rtlCol="false" tIns="0" lIns="0" bIns="0" rIns="0">
              <a:spAutoFit/>
            </a:bodyPr>
            <a:lstStyle/>
            <a:p>
              <a:pPr>
                <a:lnSpc>
                  <a:spcPts val="3119"/>
                </a:lnSpc>
              </a:pPr>
              <a:r>
                <a:rPr lang="en-US" sz="2599">
                  <a:solidFill>
                    <a:srgbClr val="000000"/>
                  </a:solidFill>
                  <a:latin typeface="HK Grotesk Light Bold"/>
                </a:rPr>
                <a:t>The term unemployment refers to a situation when a person who is actively </a:t>
              </a:r>
              <a:r>
                <a:rPr lang="en-US" sz="2599">
                  <a:solidFill>
                    <a:srgbClr val="000000"/>
                  </a:solidFill>
                  <a:latin typeface="Arimo Bold"/>
                </a:rPr>
                <a:t>searching for employment</a:t>
              </a:r>
              <a:r>
                <a:rPr lang="en-US" sz="2599">
                  <a:solidFill>
                    <a:srgbClr val="000000"/>
                  </a:solidFill>
                  <a:latin typeface="Arimo Bold"/>
                </a:rPr>
                <a:t> is unable to find work.</a:t>
              </a:r>
            </a:p>
            <a:p>
              <a:pPr>
                <a:lnSpc>
                  <a:spcPts val="3119"/>
                </a:lnSpc>
              </a:pPr>
            </a:p>
          </p:txBody>
        </p:sp>
        <p:sp>
          <p:nvSpPr>
            <p:cNvPr name="TextBox 14" id="14"/>
            <p:cNvSpPr txBox="true"/>
            <p:nvPr/>
          </p:nvSpPr>
          <p:spPr>
            <a:xfrm rot="0">
              <a:off x="0" y="0"/>
              <a:ext cx="5198667" cy="1117600"/>
            </a:xfrm>
            <a:prstGeom prst="rect">
              <a:avLst/>
            </a:prstGeom>
          </p:spPr>
          <p:txBody>
            <a:bodyPr anchor="t" rtlCol="false" tIns="0" lIns="0" bIns="0" rIns="0">
              <a:spAutoFit/>
            </a:bodyPr>
            <a:lstStyle/>
            <a:p>
              <a:pPr>
                <a:lnSpc>
                  <a:spcPts val="3359"/>
                </a:lnSpc>
              </a:pPr>
              <a:r>
                <a:rPr lang="en-US" sz="2799">
                  <a:solidFill>
                    <a:srgbClr val="000000"/>
                  </a:solidFill>
                  <a:latin typeface="HK Grotesk Bold"/>
                </a:rPr>
                <a:t>What is </a:t>
              </a:r>
            </a:p>
            <a:p>
              <a:pPr>
                <a:lnSpc>
                  <a:spcPts val="3360"/>
                </a:lnSpc>
              </a:pPr>
              <a:r>
                <a:rPr lang="en-US" sz="2800">
                  <a:solidFill>
                    <a:srgbClr val="000000"/>
                  </a:solidFill>
                  <a:latin typeface="HK Grotesk Bold"/>
                </a:rPr>
                <a:t>Unemployment?</a:t>
              </a:r>
            </a:p>
          </p:txBody>
        </p:sp>
      </p:grpSp>
      <p:sp>
        <p:nvSpPr>
          <p:cNvPr name="AutoShape 15" id="15"/>
          <p:cNvSpPr/>
          <p:nvPr/>
        </p:nvSpPr>
        <p:spPr>
          <a:xfrm rot="-5400000">
            <a:off x="3174090" y="7173526"/>
            <a:ext cx="6217423" cy="9525"/>
          </a:xfrm>
          <a:prstGeom prst="rect">
            <a:avLst/>
          </a:prstGeom>
          <a:solidFill>
            <a:srgbClr val="BDBDBD"/>
          </a:solidFill>
        </p:spPr>
      </p:sp>
      <p:sp>
        <p:nvSpPr>
          <p:cNvPr name="AutoShape 16" id="16"/>
          <p:cNvSpPr/>
          <p:nvPr/>
        </p:nvSpPr>
        <p:spPr>
          <a:xfrm rot="-5400000">
            <a:off x="-1852987" y="7173526"/>
            <a:ext cx="6217423" cy="9525"/>
          </a:xfrm>
          <a:prstGeom prst="rect">
            <a:avLst/>
          </a:prstGeom>
          <a:solidFill>
            <a:srgbClr val="BDBDBD"/>
          </a:solidFill>
        </p:spPr>
      </p:sp>
      <p:sp>
        <p:nvSpPr>
          <p:cNvPr name="AutoShape 17" id="17"/>
          <p:cNvSpPr/>
          <p:nvPr/>
        </p:nvSpPr>
        <p:spPr>
          <a:xfrm rot="-5400000">
            <a:off x="8103498" y="7173526"/>
            <a:ext cx="6217423" cy="9525"/>
          </a:xfrm>
          <a:prstGeom prst="rect">
            <a:avLst/>
          </a:prstGeom>
          <a:solidFill>
            <a:srgbClr val="BDBDBD"/>
          </a:solidFill>
        </p:spPr>
      </p:sp>
      <p:pic>
        <p:nvPicPr>
          <p:cNvPr name="Picture 18" id="1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080230" y="1028700"/>
            <a:ext cx="179070" cy="179070"/>
          </a:xfrm>
          <a:prstGeom prst="rect">
            <a:avLst/>
          </a:prstGeom>
        </p:spPr>
      </p:pic>
      <p:sp>
        <p:nvSpPr>
          <p:cNvPr name="TextBox 19" id="19"/>
          <p:cNvSpPr txBox="true"/>
          <p:nvPr/>
        </p:nvSpPr>
        <p:spPr>
          <a:xfrm rot="0">
            <a:off x="16138140" y="8951595"/>
            <a:ext cx="1121160" cy="306705"/>
          </a:xfrm>
          <a:prstGeom prst="rect">
            <a:avLst/>
          </a:prstGeom>
        </p:spPr>
        <p:txBody>
          <a:bodyPr anchor="t" rtlCol="false" tIns="0" lIns="0" bIns="0" rIns="0">
            <a:spAutoFit/>
          </a:bodyPr>
          <a:lstStyle/>
          <a:p>
            <a:pPr algn="r">
              <a:lnSpc>
                <a:spcPts val="2520"/>
              </a:lnSpc>
              <a:spcBef>
                <a:spcPct val="0"/>
              </a:spcBef>
            </a:pPr>
            <a:r>
              <a:rPr lang="en-US" sz="1800">
                <a:solidFill>
                  <a:srgbClr val="000000"/>
                </a:solidFill>
                <a:latin typeface="HK Grotesk Medium Bold"/>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39165" y="1028700"/>
            <a:ext cx="179070" cy="17907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409826" y="1028700"/>
            <a:ext cx="15468349" cy="10209110"/>
          </a:xfrm>
          <a:prstGeom prst="rect">
            <a:avLst/>
          </a:prstGeom>
        </p:spPr>
      </p:pic>
      <p:sp>
        <p:nvSpPr>
          <p:cNvPr name="TextBox 4" id="4"/>
          <p:cNvSpPr txBox="true"/>
          <p:nvPr/>
        </p:nvSpPr>
        <p:spPr>
          <a:xfrm rot="0">
            <a:off x="2378672" y="602298"/>
            <a:ext cx="13530657" cy="909955"/>
          </a:xfrm>
          <a:prstGeom prst="rect">
            <a:avLst/>
          </a:prstGeom>
        </p:spPr>
        <p:txBody>
          <a:bodyPr anchor="t" rtlCol="false" tIns="0" lIns="0" bIns="0" rIns="0">
            <a:spAutoFit/>
          </a:bodyPr>
          <a:lstStyle/>
          <a:p>
            <a:pPr>
              <a:lnSpc>
                <a:spcPts val="7040"/>
              </a:lnSpc>
            </a:pPr>
            <a:r>
              <a:rPr lang="en-US" sz="6400">
                <a:solidFill>
                  <a:srgbClr val="F1F1F1"/>
                </a:solidFill>
                <a:latin typeface="HK Grotesk Bold Bold"/>
              </a:rPr>
              <a:t>Practice of Asking: Search the space</a:t>
            </a:r>
          </a:p>
        </p:txBody>
      </p:sp>
      <p:sp>
        <p:nvSpPr>
          <p:cNvPr name="TextBox 5" id="5"/>
          <p:cNvSpPr txBox="true"/>
          <p:nvPr/>
        </p:nvSpPr>
        <p:spPr>
          <a:xfrm rot="0">
            <a:off x="808573" y="8951595"/>
            <a:ext cx="1121160" cy="306705"/>
          </a:xfrm>
          <a:prstGeom prst="rect">
            <a:avLst/>
          </a:prstGeom>
        </p:spPr>
        <p:txBody>
          <a:bodyPr anchor="t" rtlCol="false" tIns="0" lIns="0" bIns="0" rIns="0">
            <a:spAutoFit/>
          </a:bodyPr>
          <a:lstStyle/>
          <a:p>
            <a:pPr>
              <a:lnSpc>
                <a:spcPts val="2520"/>
              </a:lnSpc>
              <a:spcBef>
                <a:spcPct val="0"/>
              </a:spcBef>
            </a:pPr>
            <a:r>
              <a:rPr lang="en-US" sz="1800">
                <a:solidFill>
                  <a:srgbClr val="F1F1F1"/>
                </a:solidFill>
                <a:latin typeface="HK Grotesk Medium Bold"/>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39165" y="1028700"/>
            <a:ext cx="179070" cy="17907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369153" y="1028700"/>
            <a:ext cx="14892874" cy="9819989"/>
          </a:xfrm>
          <a:prstGeom prst="rect">
            <a:avLst/>
          </a:prstGeom>
        </p:spPr>
      </p:pic>
      <p:sp>
        <p:nvSpPr>
          <p:cNvPr name="TextBox 4" id="4"/>
          <p:cNvSpPr txBox="true"/>
          <p:nvPr/>
        </p:nvSpPr>
        <p:spPr>
          <a:xfrm rot="0">
            <a:off x="1929733" y="665207"/>
            <a:ext cx="15329567" cy="1728256"/>
          </a:xfrm>
          <a:prstGeom prst="rect">
            <a:avLst/>
          </a:prstGeom>
        </p:spPr>
        <p:txBody>
          <a:bodyPr anchor="t" rtlCol="false" tIns="0" lIns="0" bIns="0" rIns="0">
            <a:spAutoFit/>
          </a:bodyPr>
          <a:lstStyle/>
          <a:p>
            <a:pPr>
              <a:lnSpc>
                <a:spcPts val="6783"/>
              </a:lnSpc>
            </a:pPr>
            <a:r>
              <a:rPr lang="en-US" sz="6166">
                <a:solidFill>
                  <a:srgbClr val="F1F1F1"/>
                </a:solidFill>
                <a:latin typeface="HK Grotesk Bold Bold"/>
              </a:rPr>
              <a:t>Practice of Asking: Transform the problem </a:t>
            </a:r>
          </a:p>
          <a:p>
            <a:pPr>
              <a:lnSpc>
                <a:spcPts val="6783"/>
              </a:lnSpc>
            </a:pPr>
          </a:p>
        </p:txBody>
      </p:sp>
      <p:sp>
        <p:nvSpPr>
          <p:cNvPr name="TextBox 5" id="5"/>
          <p:cNvSpPr txBox="true"/>
          <p:nvPr/>
        </p:nvSpPr>
        <p:spPr>
          <a:xfrm rot="0">
            <a:off x="808573" y="8951595"/>
            <a:ext cx="1121160" cy="306705"/>
          </a:xfrm>
          <a:prstGeom prst="rect">
            <a:avLst/>
          </a:prstGeom>
        </p:spPr>
        <p:txBody>
          <a:bodyPr anchor="t" rtlCol="false" tIns="0" lIns="0" bIns="0" rIns="0">
            <a:spAutoFit/>
          </a:bodyPr>
          <a:lstStyle/>
          <a:p>
            <a:pPr>
              <a:lnSpc>
                <a:spcPts val="2520"/>
              </a:lnSpc>
              <a:spcBef>
                <a:spcPct val="0"/>
              </a:spcBef>
            </a:pPr>
            <a:r>
              <a:rPr lang="en-US" sz="1800">
                <a:solidFill>
                  <a:srgbClr val="F1F1F1"/>
                </a:solidFill>
                <a:latin typeface="HK Grotesk Medium Bold"/>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230" y="1028700"/>
            <a:ext cx="179070" cy="179070"/>
          </a:xfrm>
          <a:prstGeom prst="rect">
            <a:avLst/>
          </a:prstGeom>
        </p:spPr>
      </p:pic>
      <p:pic>
        <p:nvPicPr>
          <p:cNvPr name="Picture 3" id="3"/>
          <p:cNvPicPr>
            <a:picLocks noChangeAspect="true"/>
          </p:cNvPicPr>
          <p:nvPr/>
        </p:nvPicPr>
        <p:blipFill>
          <a:blip r:embed="rId4"/>
          <a:srcRect l="0" t="17042" r="0" b="17042"/>
          <a:stretch>
            <a:fillRect/>
          </a:stretch>
        </p:blipFill>
        <p:spPr>
          <a:xfrm flipH="false" flipV="false" rot="0">
            <a:off x="10492492" y="5309348"/>
            <a:ext cx="7615032" cy="3337885"/>
          </a:xfrm>
          <a:prstGeom prst="rect">
            <a:avLst/>
          </a:prstGeom>
        </p:spPr>
      </p:pic>
      <p:grpSp>
        <p:nvGrpSpPr>
          <p:cNvPr name="Group 4" id="4"/>
          <p:cNvGrpSpPr/>
          <p:nvPr/>
        </p:nvGrpSpPr>
        <p:grpSpPr>
          <a:xfrm rot="0">
            <a:off x="-1635518" y="1028700"/>
            <a:ext cx="11302181" cy="3019964"/>
            <a:chOff x="0" y="0"/>
            <a:chExt cx="15069575" cy="4026619"/>
          </a:xfrm>
        </p:grpSpPr>
        <p:sp>
          <p:nvSpPr>
            <p:cNvPr name="AutoShape 5" id="5"/>
            <p:cNvSpPr/>
            <p:nvPr/>
          </p:nvSpPr>
          <p:spPr>
            <a:xfrm rot="0">
              <a:off x="0" y="0"/>
              <a:ext cx="15069575" cy="12700"/>
            </a:xfrm>
            <a:prstGeom prst="rect">
              <a:avLst/>
            </a:prstGeom>
            <a:solidFill>
              <a:srgbClr val="BDBDBD"/>
            </a:solidFill>
          </p:spPr>
        </p:sp>
        <p:sp>
          <p:nvSpPr>
            <p:cNvPr name="TextBox 6" id="6"/>
            <p:cNvSpPr txBox="true"/>
            <p:nvPr/>
          </p:nvSpPr>
          <p:spPr>
            <a:xfrm rot="0">
              <a:off x="9830547" y="359494"/>
              <a:ext cx="5198667" cy="3667125"/>
            </a:xfrm>
            <a:prstGeom prst="rect">
              <a:avLst/>
            </a:prstGeom>
          </p:spPr>
          <p:txBody>
            <a:bodyPr anchor="t" rtlCol="false" tIns="0" lIns="0" bIns="0" rIns="0">
              <a:spAutoFit/>
            </a:bodyPr>
            <a:lstStyle/>
            <a:p>
              <a:pPr>
                <a:lnSpc>
                  <a:spcPts val="2759"/>
                </a:lnSpc>
              </a:pPr>
              <a:r>
                <a:rPr lang="en-US" sz="2299">
                  <a:solidFill>
                    <a:srgbClr val="000000"/>
                  </a:solidFill>
                  <a:latin typeface="HK Grotesk Light Bold"/>
                </a:rPr>
                <a:t>Production technique should suit the needs and means of the country. It is essential that labour intensive technology should be encouraged in place of capital-intensive technology.</a:t>
              </a:r>
            </a:p>
            <a:p>
              <a:pPr>
                <a:lnSpc>
                  <a:spcPts val="2759"/>
                </a:lnSpc>
              </a:pPr>
            </a:p>
          </p:txBody>
        </p:sp>
        <p:sp>
          <p:nvSpPr>
            <p:cNvPr name="TextBox 7" id="7"/>
            <p:cNvSpPr txBox="true"/>
            <p:nvPr/>
          </p:nvSpPr>
          <p:spPr>
            <a:xfrm rot="0">
              <a:off x="4571957" y="314648"/>
              <a:ext cx="4748518" cy="1676400"/>
            </a:xfrm>
            <a:prstGeom prst="rect">
              <a:avLst/>
            </a:prstGeom>
          </p:spPr>
          <p:txBody>
            <a:bodyPr anchor="t" rtlCol="false" tIns="0" lIns="0" bIns="0" rIns="0">
              <a:spAutoFit/>
            </a:bodyPr>
            <a:lstStyle/>
            <a:p>
              <a:pPr algn="r">
                <a:lnSpc>
                  <a:spcPts val="3359"/>
                </a:lnSpc>
              </a:pPr>
              <a:r>
                <a:rPr lang="en-US" sz="2799">
                  <a:solidFill>
                    <a:srgbClr val="000000"/>
                  </a:solidFill>
                  <a:latin typeface="HK Grotesk Bold"/>
                </a:rPr>
                <a:t>Change in industrial technique</a:t>
              </a:r>
            </a:p>
            <a:p>
              <a:pPr algn="r">
                <a:lnSpc>
                  <a:spcPts val="3360"/>
                </a:lnSpc>
              </a:pPr>
            </a:p>
          </p:txBody>
        </p:sp>
      </p:grpSp>
      <p:grpSp>
        <p:nvGrpSpPr>
          <p:cNvPr name="Group 8" id="8"/>
          <p:cNvGrpSpPr/>
          <p:nvPr/>
        </p:nvGrpSpPr>
        <p:grpSpPr>
          <a:xfrm rot="0">
            <a:off x="-1635518" y="4048664"/>
            <a:ext cx="11302181" cy="3021562"/>
            <a:chOff x="0" y="0"/>
            <a:chExt cx="15069575" cy="4028750"/>
          </a:xfrm>
        </p:grpSpPr>
        <p:sp>
          <p:nvSpPr>
            <p:cNvPr name="AutoShape 9" id="9"/>
            <p:cNvSpPr/>
            <p:nvPr/>
          </p:nvSpPr>
          <p:spPr>
            <a:xfrm rot="0">
              <a:off x="0" y="0"/>
              <a:ext cx="15069575" cy="12700"/>
            </a:xfrm>
            <a:prstGeom prst="rect">
              <a:avLst/>
            </a:prstGeom>
            <a:solidFill>
              <a:srgbClr val="BDBDBD"/>
            </a:solidFill>
          </p:spPr>
        </p:sp>
        <p:sp>
          <p:nvSpPr>
            <p:cNvPr name="TextBox 10" id="10"/>
            <p:cNvSpPr txBox="true"/>
            <p:nvPr/>
          </p:nvSpPr>
          <p:spPr>
            <a:xfrm rot="0">
              <a:off x="9870908" y="374325"/>
              <a:ext cx="5198667" cy="3654425"/>
            </a:xfrm>
            <a:prstGeom prst="rect">
              <a:avLst/>
            </a:prstGeom>
          </p:spPr>
          <p:txBody>
            <a:bodyPr anchor="t" rtlCol="false" tIns="0" lIns="0" bIns="0" rIns="0">
              <a:spAutoFit/>
            </a:bodyPr>
            <a:lstStyle/>
            <a:p>
              <a:pPr>
                <a:lnSpc>
                  <a:spcPts val="2759"/>
                </a:lnSpc>
              </a:pPr>
              <a:r>
                <a:rPr lang="en-US" sz="2299">
                  <a:solidFill>
                    <a:srgbClr val="000000"/>
                  </a:solidFill>
                  <a:latin typeface="HK Grotesk Light Bold"/>
                </a:rPr>
                <a:t>To increase employment, it is essential to increase production in agriculture and industrial sectors. Development of small and cottage industries should be encouraged.</a:t>
              </a:r>
            </a:p>
            <a:p>
              <a:pPr>
                <a:lnSpc>
                  <a:spcPts val="2639"/>
                </a:lnSpc>
              </a:pPr>
            </a:p>
          </p:txBody>
        </p:sp>
        <p:sp>
          <p:nvSpPr>
            <p:cNvPr name="TextBox 11" id="11"/>
            <p:cNvSpPr txBox="true"/>
            <p:nvPr/>
          </p:nvSpPr>
          <p:spPr>
            <a:xfrm rot="0">
              <a:off x="4571957" y="329479"/>
              <a:ext cx="4788880" cy="1117600"/>
            </a:xfrm>
            <a:prstGeom prst="rect">
              <a:avLst/>
            </a:prstGeom>
          </p:spPr>
          <p:txBody>
            <a:bodyPr anchor="t" rtlCol="false" tIns="0" lIns="0" bIns="0" rIns="0">
              <a:spAutoFit/>
            </a:bodyPr>
            <a:lstStyle/>
            <a:p>
              <a:pPr algn="r">
                <a:lnSpc>
                  <a:spcPts val="3359"/>
                </a:lnSpc>
              </a:pPr>
              <a:r>
                <a:rPr lang="en-US" sz="2799">
                  <a:solidFill>
                    <a:srgbClr val="000000"/>
                  </a:solidFill>
                  <a:latin typeface="HK Grotesk Bold"/>
                </a:rPr>
                <a:t>Increase </a:t>
              </a:r>
            </a:p>
            <a:p>
              <a:pPr algn="r">
                <a:lnSpc>
                  <a:spcPts val="3360"/>
                </a:lnSpc>
              </a:pPr>
              <a:r>
                <a:rPr lang="en-US" sz="2800">
                  <a:solidFill>
                    <a:srgbClr val="000000"/>
                  </a:solidFill>
                  <a:latin typeface="HK Grotesk Bold"/>
                </a:rPr>
                <a:t>in Production</a:t>
              </a:r>
            </a:p>
          </p:txBody>
        </p:sp>
      </p:grpSp>
      <p:grpSp>
        <p:nvGrpSpPr>
          <p:cNvPr name="Group 12" id="12"/>
          <p:cNvGrpSpPr/>
          <p:nvPr/>
        </p:nvGrpSpPr>
        <p:grpSpPr>
          <a:xfrm rot="0">
            <a:off x="-1635518" y="6978290"/>
            <a:ext cx="11302181" cy="3020068"/>
            <a:chOff x="0" y="0"/>
            <a:chExt cx="15069575" cy="4026758"/>
          </a:xfrm>
        </p:grpSpPr>
        <p:sp>
          <p:nvSpPr>
            <p:cNvPr name="AutoShape 13" id="13"/>
            <p:cNvSpPr/>
            <p:nvPr/>
          </p:nvSpPr>
          <p:spPr>
            <a:xfrm rot="0">
              <a:off x="0" y="0"/>
              <a:ext cx="15069575" cy="12700"/>
            </a:xfrm>
            <a:prstGeom prst="rect">
              <a:avLst/>
            </a:prstGeom>
            <a:solidFill>
              <a:srgbClr val="BDBDBD"/>
            </a:solidFill>
          </p:spPr>
        </p:sp>
        <p:sp>
          <p:nvSpPr>
            <p:cNvPr name="TextBox 14" id="14"/>
            <p:cNvSpPr txBox="true"/>
            <p:nvPr/>
          </p:nvSpPr>
          <p:spPr>
            <a:xfrm rot="0">
              <a:off x="9830547" y="359633"/>
              <a:ext cx="5198667" cy="3667125"/>
            </a:xfrm>
            <a:prstGeom prst="rect">
              <a:avLst/>
            </a:prstGeom>
          </p:spPr>
          <p:txBody>
            <a:bodyPr anchor="t" rtlCol="false" tIns="0" lIns="0" bIns="0" rIns="0">
              <a:spAutoFit/>
            </a:bodyPr>
            <a:lstStyle/>
            <a:p>
              <a:pPr>
                <a:lnSpc>
                  <a:spcPts val="2759"/>
                </a:lnSpc>
              </a:pPr>
              <a:r>
                <a:rPr lang="en-US" sz="2299">
                  <a:solidFill>
                    <a:srgbClr val="000000"/>
                  </a:solidFill>
                  <a:latin typeface="HK Grotesk Light Bold"/>
                </a:rPr>
                <a:t>In five year plans more importance should be given to employment. The programmes like irrigation, roads, flood control, power, agriculture, rural electrification can provide better employment to people.</a:t>
              </a:r>
            </a:p>
          </p:txBody>
        </p:sp>
        <p:sp>
          <p:nvSpPr>
            <p:cNvPr name="TextBox 15" id="15"/>
            <p:cNvSpPr txBox="true"/>
            <p:nvPr/>
          </p:nvSpPr>
          <p:spPr>
            <a:xfrm rot="0">
              <a:off x="4571957" y="314787"/>
              <a:ext cx="4748518" cy="1676400"/>
            </a:xfrm>
            <a:prstGeom prst="rect">
              <a:avLst/>
            </a:prstGeom>
          </p:spPr>
          <p:txBody>
            <a:bodyPr anchor="t" rtlCol="false" tIns="0" lIns="0" bIns="0" rIns="0">
              <a:spAutoFit/>
            </a:bodyPr>
            <a:lstStyle/>
            <a:p>
              <a:pPr algn="r">
                <a:lnSpc>
                  <a:spcPts val="3359"/>
                </a:lnSpc>
              </a:pPr>
              <a:r>
                <a:rPr lang="en-US" sz="2799">
                  <a:solidFill>
                    <a:srgbClr val="000000"/>
                  </a:solidFill>
                  <a:latin typeface="HK Grotesk Bold"/>
                </a:rPr>
                <a:t>More importance</a:t>
              </a:r>
            </a:p>
            <a:p>
              <a:pPr algn="r">
                <a:lnSpc>
                  <a:spcPts val="3360"/>
                </a:lnSpc>
              </a:pPr>
              <a:r>
                <a:rPr lang="en-US" sz="2800">
                  <a:solidFill>
                    <a:srgbClr val="000000"/>
                  </a:solidFill>
                  <a:latin typeface="HK Grotesk Bold"/>
                </a:rPr>
                <a:t> to employment programmes</a:t>
              </a:r>
            </a:p>
          </p:txBody>
        </p:sp>
      </p:grpSp>
      <p:sp>
        <p:nvSpPr>
          <p:cNvPr name="TextBox 16" id="16"/>
          <p:cNvSpPr txBox="true"/>
          <p:nvPr/>
        </p:nvSpPr>
        <p:spPr>
          <a:xfrm rot="0">
            <a:off x="10105888" y="2015848"/>
            <a:ext cx="8001636" cy="3127652"/>
          </a:xfrm>
          <a:prstGeom prst="rect">
            <a:avLst/>
          </a:prstGeom>
        </p:spPr>
        <p:txBody>
          <a:bodyPr anchor="t" rtlCol="false" tIns="0" lIns="0" bIns="0" rIns="0">
            <a:spAutoFit/>
          </a:bodyPr>
          <a:lstStyle/>
          <a:p>
            <a:pPr algn="r">
              <a:lnSpc>
                <a:spcPts val="6074"/>
              </a:lnSpc>
            </a:pPr>
            <a:r>
              <a:rPr lang="en-US" sz="5521">
                <a:solidFill>
                  <a:srgbClr val="000000"/>
                </a:solidFill>
                <a:latin typeface="Horizon Bold"/>
              </a:rPr>
              <a:t>TRANSFORM THE PROBLEM TO THE SOLUTION</a:t>
            </a:r>
          </a:p>
        </p:txBody>
      </p:sp>
      <p:sp>
        <p:nvSpPr>
          <p:cNvPr name="TextBox 17" id="17"/>
          <p:cNvSpPr txBox="true"/>
          <p:nvPr/>
        </p:nvSpPr>
        <p:spPr>
          <a:xfrm rot="0">
            <a:off x="16138140" y="9220200"/>
            <a:ext cx="1121160" cy="306705"/>
          </a:xfrm>
          <a:prstGeom prst="rect">
            <a:avLst/>
          </a:prstGeom>
        </p:spPr>
        <p:txBody>
          <a:bodyPr anchor="t" rtlCol="false" tIns="0" lIns="0" bIns="0" rIns="0">
            <a:spAutoFit/>
          </a:bodyPr>
          <a:lstStyle/>
          <a:p>
            <a:pPr algn="r">
              <a:lnSpc>
                <a:spcPts val="2520"/>
              </a:lnSpc>
              <a:spcBef>
                <a:spcPct val="0"/>
              </a:spcBef>
            </a:pPr>
            <a:r>
              <a:rPr lang="en-US" sz="1800">
                <a:solidFill>
                  <a:srgbClr val="000000"/>
                </a:solidFill>
                <a:latin typeface="HK Grotesk Medium Bold"/>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350444" y="1264920"/>
            <a:ext cx="13446132" cy="909955"/>
          </a:xfrm>
          <a:prstGeom prst="rect">
            <a:avLst/>
          </a:prstGeom>
        </p:spPr>
        <p:txBody>
          <a:bodyPr anchor="t" rtlCol="false" tIns="0" lIns="0" bIns="0" rIns="0">
            <a:spAutoFit/>
          </a:bodyPr>
          <a:lstStyle/>
          <a:p>
            <a:pPr>
              <a:lnSpc>
                <a:spcPts val="7040"/>
              </a:lnSpc>
            </a:pPr>
            <a:r>
              <a:rPr lang="en-US" sz="6400">
                <a:solidFill>
                  <a:srgbClr val="F1F1F1"/>
                </a:solidFill>
                <a:latin typeface="HK Grotesk Bold Bold"/>
              </a:rPr>
              <a:t>More Solutions</a:t>
            </a:r>
          </a:p>
        </p:txBody>
      </p:sp>
      <p:grpSp>
        <p:nvGrpSpPr>
          <p:cNvPr name="Group 3" id="3"/>
          <p:cNvGrpSpPr/>
          <p:nvPr/>
        </p:nvGrpSpPr>
        <p:grpSpPr>
          <a:xfrm rot="0">
            <a:off x="12765982" y="3281957"/>
            <a:ext cx="4057806" cy="2683234"/>
            <a:chOff x="0" y="0"/>
            <a:chExt cx="5410407" cy="3577646"/>
          </a:xfrm>
        </p:grpSpPr>
        <p:sp>
          <p:nvSpPr>
            <p:cNvPr name="TextBox 4" id="4"/>
            <p:cNvSpPr txBox="true"/>
            <p:nvPr/>
          </p:nvSpPr>
          <p:spPr>
            <a:xfrm rot="0">
              <a:off x="0" y="824921"/>
              <a:ext cx="5410407" cy="2752725"/>
            </a:xfrm>
            <a:prstGeom prst="rect">
              <a:avLst/>
            </a:prstGeom>
          </p:spPr>
          <p:txBody>
            <a:bodyPr anchor="t" rtlCol="false" tIns="0" lIns="0" bIns="0" rIns="0">
              <a:spAutoFit/>
            </a:bodyPr>
            <a:lstStyle/>
            <a:p>
              <a:pPr>
                <a:lnSpc>
                  <a:spcPts val="2759"/>
                </a:lnSpc>
              </a:pPr>
              <a:r>
                <a:rPr lang="en-US" sz="2299">
                  <a:solidFill>
                    <a:srgbClr val="F1F1F1"/>
                  </a:solidFill>
                  <a:latin typeface="HK Grotesk Light Bold"/>
                </a:rPr>
                <a:t>The growth of population should be checked to solve unemployment, problem. Family planning programme should be implemented widely and effectively.</a:t>
              </a:r>
            </a:p>
          </p:txBody>
        </p:sp>
        <p:sp>
          <p:nvSpPr>
            <p:cNvPr name="TextBox 5" id="5"/>
            <p:cNvSpPr txBox="true"/>
            <p:nvPr/>
          </p:nvSpPr>
          <p:spPr>
            <a:xfrm rot="0">
              <a:off x="0" y="0"/>
              <a:ext cx="5410407" cy="558800"/>
            </a:xfrm>
            <a:prstGeom prst="rect">
              <a:avLst/>
            </a:prstGeom>
          </p:spPr>
          <p:txBody>
            <a:bodyPr anchor="t" rtlCol="false" tIns="0" lIns="0" bIns="0" rIns="0">
              <a:spAutoFit/>
            </a:bodyPr>
            <a:lstStyle/>
            <a:p>
              <a:pPr>
                <a:lnSpc>
                  <a:spcPts val="3360"/>
                </a:lnSpc>
              </a:pPr>
              <a:r>
                <a:rPr lang="en-US" sz="2800">
                  <a:solidFill>
                    <a:srgbClr val="F1F1F1"/>
                  </a:solidFill>
                  <a:latin typeface="HK Grotesk Bold"/>
                </a:rPr>
                <a:t>Population control</a:t>
              </a:r>
            </a:p>
          </p:txBody>
        </p:sp>
      </p:grpSp>
      <p:sp>
        <p:nvSpPr>
          <p:cNvPr name="AutoShape 6" id="6"/>
          <p:cNvSpPr/>
          <p:nvPr/>
        </p:nvSpPr>
        <p:spPr>
          <a:xfrm rot="-5400000">
            <a:off x="5144048" y="5437149"/>
            <a:ext cx="4319951" cy="9566"/>
          </a:xfrm>
          <a:prstGeom prst="rect">
            <a:avLst/>
          </a:prstGeom>
          <a:solidFill>
            <a:srgbClr val="3B3B3B"/>
          </a:solidFill>
        </p:spPr>
      </p:sp>
      <p:sp>
        <p:nvSpPr>
          <p:cNvPr name="AutoShape 7" id="7"/>
          <p:cNvSpPr/>
          <p:nvPr/>
        </p:nvSpPr>
        <p:spPr>
          <a:xfrm rot="-5400000">
            <a:off x="-36980" y="5437081"/>
            <a:ext cx="4319951" cy="9702"/>
          </a:xfrm>
          <a:prstGeom prst="rect">
            <a:avLst/>
          </a:prstGeom>
          <a:solidFill>
            <a:srgbClr val="3B3B3B"/>
          </a:solidFill>
        </p:spPr>
      </p:sp>
      <p:grpSp>
        <p:nvGrpSpPr>
          <p:cNvPr name="Group 8" id="8"/>
          <p:cNvGrpSpPr/>
          <p:nvPr/>
        </p:nvGrpSpPr>
        <p:grpSpPr>
          <a:xfrm rot="0">
            <a:off x="2350444" y="2615794"/>
            <a:ext cx="4117876" cy="3559085"/>
            <a:chOff x="0" y="0"/>
            <a:chExt cx="5490502" cy="4745447"/>
          </a:xfrm>
        </p:grpSpPr>
        <p:sp>
          <p:nvSpPr>
            <p:cNvPr name="TextBox 9" id="9"/>
            <p:cNvSpPr txBox="true"/>
            <p:nvPr/>
          </p:nvSpPr>
          <p:spPr>
            <a:xfrm rot="0">
              <a:off x="53940" y="28575"/>
              <a:ext cx="1008269" cy="539538"/>
            </a:xfrm>
            <a:prstGeom prst="rect">
              <a:avLst/>
            </a:prstGeom>
          </p:spPr>
          <p:txBody>
            <a:bodyPr anchor="t" rtlCol="false" tIns="0" lIns="0" bIns="0" rIns="0">
              <a:spAutoFit/>
            </a:bodyPr>
            <a:lstStyle/>
            <a:p>
              <a:pPr>
                <a:lnSpc>
                  <a:spcPts val="3080"/>
                </a:lnSpc>
              </a:pPr>
            </a:p>
          </p:txBody>
        </p:sp>
        <p:sp>
          <p:nvSpPr>
            <p:cNvPr name="TextBox 10" id="10"/>
            <p:cNvSpPr txBox="true"/>
            <p:nvPr/>
          </p:nvSpPr>
          <p:spPr>
            <a:xfrm rot="0">
              <a:off x="0" y="2449922"/>
              <a:ext cx="5490502" cy="2295525"/>
            </a:xfrm>
            <a:prstGeom prst="rect">
              <a:avLst/>
            </a:prstGeom>
          </p:spPr>
          <p:txBody>
            <a:bodyPr anchor="t" rtlCol="false" tIns="0" lIns="0" bIns="0" rIns="0">
              <a:spAutoFit/>
            </a:bodyPr>
            <a:lstStyle/>
            <a:p>
              <a:pPr>
                <a:lnSpc>
                  <a:spcPts val="2759"/>
                </a:lnSpc>
              </a:pPr>
              <a:r>
                <a:rPr lang="en-US" sz="2299">
                  <a:solidFill>
                    <a:srgbClr val="F1F1F1"/>
                  </a:solidFill>
                  <a:latin typeface="HK Grotesk Light Bold"/>
                </a:rPr>
                <a:t>More employment exchanges should be opened. Information regarding employment opportunities should be given to people.</a:t>
              </a:r>
            </a:p>
          </p:txBody>
        </p:sp>
        <p:sp>
          <p:nvSpPr>
            <p:cNvPr name="TextBox 11" id="11"/>
            <p:cNvSpPr txBox="true"/>
            <p:nvPr/>
          </p:nvSpPr>
          <p:spPr>
            <a:xfrm rot="0">
              <a:off x="0" y="1066201"/>
              <a:ext cx="5490502" cy="1117600"/>
            </a:xfrm>
            <a:prstGeom prst="rect">
              <a:avLst/>
            </a:prstGeom>
          </p:spPr>
          <p:txBody>
            <a:bodyPr anchor="t" rtlCol="false" tIns="0" lIns="0" bIns="0" rIns="0">
              <a:spAutoFit/>
            </a:bodyPr>
            <a:lstStyle/>
            <a:p>
              <a:pPr>
                <a:lnSpc>
                  <a:spcPts val="3360"/>
                </a:lnSpc>
              </a:pPr>
              <a:r>
                <a:rPr lang="en-US" sz="2800">
                  <a:solidFill>
                    <a:srgbClr val="F1F1F1"/>
                  </a:solidFill>
                  <a:latin typeface="HK Grotesk Bold"/>
                </a:rPr>
                <a:t>Expansion of Employment exchanges</a:t>
              </a:r>
            </a:p>
          </p:txBody>
        </p:sp>
        <p:sp>
          <p:nvSpPr>
            <p:cNvPr name="AutoShape 12" id="12"/>
            <p:cNvSpPr/>
            <p:nvPr/>
          </p:nvSpPr>
          <p:spPr>
            <a:xfrm rot="-10800000">
              <a:off x="53940" y="851356"/>
              <a:ext cx="345923" cy="12700"/>
            </a:xfrm>
            <a:prstGeom prst="rect">
              <a:avLst/>
            </a:prstGeom>
            <a:solidFill>
              <a:srgbClr val="BDBDBD"/>
            </a:solidFill>
          </p:spPr>
        </p:sp>
      </p:grpSp>
      <p:grpSp>
        <p:nvGrpSpPr>
          <p:cNvPr name="Group 13" id="13"/>
          <p:cNvGrpSpPr/>
          <p:nvPr/>
        </p:nvGrpSpPr>
        <p:grpSpPr>
          <a:xfrm rot="0">
            <a:off x="7437139" y="2383381"/>
            <a:ext cx="4087841" cy="4587785"/>
            <a:chOff x="0" y="0"/>
            <a:chExt cx="5450455" cy="6117047"/>
          </a:xfrm>
        </p:grpSpPr>
        <p:sp>
          <p:nvSpPr>
            <p:cNvPr name="TextBox 14" id="14"/>
            <p:cNvSpPr txBox="true"/>
            <p:nvPr/>
          </p:nvSpPr>
          <p:spPr>
            <a:xfrm rot="0">
              <a:off x="0" y="28575"/>
              <a:ext cx="1008269" cy="539538"/>
            </a:xfrm>
            <a:prstGeom prst="rect">
              <a:avLst/>
            </a:prstGeom>
          </p:spPr>
          <p:txBody>
            <a:bodyPr anchor="t" rtlCol="false" tIns="0" lIns="0" bIns="0" rIns="0">
              <a:spAutoFit/>
            </a:bodyPr>
            <a:lstStyle/>
            <a:p>
              <a:pPr>
                <a:lnSpc>
                  <a:spcPts val="3080"/>
                </a:lnSpc>
              </a:pPr>
            </a:p>
          </p:txBody>
        </p:sp>
        <p:sp>
          <p:nvSpPr>
            <p:cNvPr name="TextBox 15" id="15"/>
            <p:cNvSpPr txBox="true"/>
            <p:nvPr/>
          </p:nvSpPr>
          <p:spPr>
            <a:xfrm rot="0">
              <a:off x="0" y="2449922"/>
              <a:ext cx="5450455" cy="3667125"/>
            </a:xfrm>
            <a:prstGeom prst="rect">
              <a:avLst/>
            </a:prstGeom>
          </p:spPr>
          <p:txBody>
            <a:bodyPr anchor="t" rtlCol="false" tIns="0" lIns="0" bIns="0" rIns="0">
              <a:spAutoFit/>
            </a:bodyPr>
            <a:lstStyle/>
            <a:p>
              <a:pPr>
                <a:lnSpc>
                  <a:spcPts val="2759"/>
                </a:lnSpc>
              </a:pPr>
              <a:r>
                <a:rPr lang="en-US" sz="2299">
                  <a:solidFill>
                    <a:srgbClr val="F1F1F1"/>
                  </a:solidFill>
                  <a:latin typeface="HK Grotesk Light Bold"/>
                </a:rPr>
                <a:t>Most people in India are self-employed. They are engaged in agriculture, trade, cottage, and small-scale industries etc. These persons should be helped financially, providing raw materials and technical training.</a:t>
              </a:r>
            </a:p>
            <a:p>
              <a:pPr>
                <a:lnSpc>
                  <a:spcPts val="2759"/>
                </a:lnSpc>
              </a:pPr>
            </a:p>
          </p:txBody>
        </p:sp>
        <p:sp>
          <p:nvSpPr>
            <p:cNvPr name="TextBox 16" id="16"/>
            <p:cNvSpPr txBox="true"/>
            <p:nvPr/>
          </p:nvSpPr>
          <p:spPr>
            <a:xfrm rot="0">
              <a:off x="0" y="1066201"/>
              <a:ext cx="5450455" cy="1117600"/>
            </a:xfrm>
            <a:prstGeom prst="rect">
              <a:avLst/>
            </a:prstGeom>
          </p:spPr>
          <p:txBody>
            <a:bodyPr anchor="t" rtlCol="false" tIns="0" lIns="0" bIns="0" rIns="0">
              <a:spAutoFit/>
            </a:bodyPr>
            <a:lstStyle/>
            <a:p>
              <a:pPr>
                <a:lnSpc>
                  <a:spcPts val="3360"/>
                </a:lnSpc>
              </a:pPr>
              <a:r>
                <a:rPr lang="en-US" sz="2800">
                  <a:solidFill>
                    <a:srgbClr val="F1F1F1"/>
                  </a:solidFill>
                  <a:latin typeface="HK Grotesk Bold"/>
                </a:rPr>
                <a:t>More assistance to self-employed people</a:t>
              </a:r>
            </a:p>
          </p:txBody>
        </p:sp>
        <p:sp>
          <p:nvSpPr>
            <p:cNvPr name="AutoShape 17" id="17"/>
            <p:cNvSpPr/>
            <p:nvPr/>
          </p:nvSpPr>
          <p:spPr>
            <a:xfrm rot="-10800000">
              <a:off x="0" y="851356"/>
              <a:ext cx="345923" cy="12700"/>
            </a:xfrm>
            <a:prstGeom prst="rect">
              <a:avLst/>
            </a:prstGeom>
            <a:solidFill>
              <a:srgbClr val="BDBDBD"/>
            </a:solidFill>
          </p:spPr>
        </p:sp>
      </p:grpSp>
      <p:sp>
        <p:nvSpPr>
          <p:cNvPr name="AutoShape 18" id="18"/>
          <p:cNvSpPr/>
          <p:nvPr/>
        </p:nvSpPr>
        <p:spPr>
          <a:xfrm rot="-10800000">
            <a:off x="12765982" y="3920474"/>
            <a:ext cx="259442" cy="9525"/>
          </a:xfrm>
          <a:prstGeom prst="rect">
            <a:avLst/>
          </a:prstGeom>
          <a:solidFill>
            <a:srgbClr val="BDBDBD"/>
          </a:solidFill>
        </p:spPr>
      </p:sp>
      <p:sp>
        <p:nvSpPr>
          <p:cNvPr name="AutoShape 19" id="19"/>
          <p:cNvSpPr/>
          <p:nvPr/>
        </p:nvSpPr>
        <p:spPr>
          <a:xfrm rot="-5400000">
            <a:off x="10400265" y="5437115"/>
            <a:ext cx="4319951" cy="9634"/>
          </a:xfrm>
          <a:prstGeom prst="rect">
            <a:avLst/>
          </a:prstGeom>
          <a:solidFill>
            <a:srgbClr val="3B3B3B"/>
          </a:solidFill>
        </p:spPr>
      </p:sp>
      <p:pic>
        <p:nvPicPr>
          <p:cNvPr name="Picture 20" id="20"/>
          <p:cNvPicPr>
            <a:picLocks noChangeAspect="true"/>
          </p:cNvPicPr>
          <p:nvPr/>
        </p:nvPicPr>
        <p:blipFill>
          <a:blip r:embed="rId2"/>
          <a:srcRect l="0" t="10098" r="0" b="10098"/>
          <a:stretch>
            <a:fillRect/>
          </a:stretch>
        </p:blipFill>
        <p:spPr>
          <a:xfrm flipH="false" flipV="false" rot="0">
            <a:off x="11524980" y="6971166"/>
            <a:ext cx="6763020" cy="3315834"/>
          </a:xfrm>
          <a:prstGeom prst="rect">
            <a:avLst/>
          </a:prstGeom>
        </p:spPr>
      </p:pic>
      <p:pic>
        <p:nvPicPr>
          <p:cNvPr name="Picture 21" id="21"/>
          <p:cNvPicPr>
            <a:picLocks noChangeAspect="true"/>
          </p:cNvPicPr>
          <p:nvPr/>
        </p:nvPicPr>
        <p:blipFill>
          <a:blip r:embed="rId3"/>
          <a:srcRect l="0" t="9562" r="0" b="42032"/>
          <a:stretch>
            <a:fillRect/>
          </a:stretch>
        </p:blipFill>
        <p:spPr>
          <a:xfrm flipH="false" flipV="false" rot="0">
            <a:off x="0" y="6971166"/>
            <a:ext cx="11524980" cy="3315834"/>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39165" y="1028700"/>
            <a:ext cx="179070" cy="179070"/>
          </a:xfrm>
          <a:prstGeom prst="rect">
            <a:avLst/>
          </a:prstGeom>
        </p:spPr>
      </p:pic>
      <p:sp>
        <p:nvSpPr>
          <p:cNvPr name="TextBox 23" id="23"/>
          <p:cNvSpPr txBox="true"/>
          <p:nvPr/>
        </p:nvSpPr>
        <p:spPr>
          <a:xfrm rot="0">
            <a:off x="808573" y="8951595"/>
            <a:ext cx="1121160" cy="306705"/>
          </a:xfrm>
          <a:prstGeom prst="rect">
            <a:avLst/>
          </a:prstGeom>
        </p:spPr>
        <p:txBody>
          <a:bodyPr anchor="t" rtlCol="false" tIns="0" lIns="0" bIns="0" rIns="0">
            <a:spAutoFit/>
          </a:bodyPr>
          <a:lstStyle/>
          <a:p>
            <a:pPr>
              <a:lnSpc>
                <a:spcPts val="2520"/>
              </a:lnSpc>
              <a:spcBef>
                <a:spcPct val="0"/>
              </a:spcBef>
            </a:pPr>
            <a:r>
              <a:rPr lang="en-US" sz="1800">
                <a:solidFill>
                  <a:srgbClr val="F1F1F1"/>
                </a:solidFill>
                <a:latin typeface="HK Grotesk Medium Bold"/>
              </a:rPr>
              <a:t>06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081" r="0" b="12081"/>
          <a:stretch>
            <a:fillRect/>
          </a:stretch>
        </p:blipFill>
        <p:spPr>
          <a:xfrm flipH="false" flipV="false" rot="0">
            <a:off x="12938919" y="2804974"/>
            <a:ext cx="5464474" cy="3108106"/>
          </a:xfrm>
          <a:prstGeom prst="rect">
            <a:avLst/>
          </a:prstGeom>
        </p:spPr>
      </p:pic>
      <p:pic>
        <p:nvPicPr>
          <p:cNvPr name="Picture 3" id="3"/>
          <p:cNvPicPr>
            <a:picLocks noChangeAspect="true"/>
          </p:cNvPicPr>
          <p:nvPr/>
        </p:nvPicPr>
        <p:blipFill>
          <a:blip r:embed="rId3"/>
          <a:srcRect l="0" t="7354" r="0" b="7354"/>
          <a:stretch>
            <a:fillRect/>
          </a:stretch>
        </p:blipFill>
        <p:spPr>
          <a:xfrm flipH="false" flipV="false" rot="0">
            <a:off x="7474445" y="2804974"/>
            <a:ext cx="5464474" cy="3108106"/>
          </a:xfrm>
          <a:prstGeom prst="rect">
            <a:avLst/>
          </a:prstGeom>
        </p:spPr>
      </p:pic>
      <p:pic>
        <p:nvPicPr>
          <p:cNvPr name="Picture 4" id="4"/>
          <p:cNvPicPr>
            <a:picLocks noChangeAspect="true"/>
          </p:cNvPicPr>
          <p:nvPr/>
        </p:nvPicPr>
        <p:blipFill>
          <a:blip r:embed="rId4"/>
          <a:srcRect l="0" t="7341" r="0" b="7341"/>
          <a:stretch>
            <a:fillRect/>
          </a:stretch>
        </p:blipFill>
        <p:spPr>
          <a:xfrm flipH="false" flipV="false" rot="0">
            <a:off x="2009972" y="2804974"/>
            <a:ext cx="5464474" cy="3108106"/>
          </a:xfrm>
          <a:prstGeom prst="rect">
            <a:avLst/>
          </a:prstGeom>
        </p:spPr>
      </p:pic>
      <p:sp>
        <p:nvSpPr>
          <p:cNvPr name="TextBox 5" id="5"/>
          <p:cNvSpPr txBox="true"/>
          <p:nvPr/>
        </p:nvSpPr>
        <p:spPr>
          <a:xfrm rot="0">
            <a:off x="1929733" y="6172200"/>
            <a:ext cx="16055061" cy="4114800"/>
          </a:xfrm>
          <a:prstGeom prst="rect">
            <a:avLst/>
          </a:prstGeom>
        </p:spPr>
        <p:txBody>
          <a:bodyPr anchor="t" rtlCol="false" tIns="0" lIns="0" bIns="0" rIns="0">
            <a:spAutoFit/>
          </a:bodyPr>
          <a:lstStyle/>
          <a:p>
            <a:pPr algn="r">
              <a:lnSpc>
                <a:spcPts val="4079"/>
              </a:lnSpc>
            </a:pPr>
            <a:r>
              <a:rPr lang="en-US" sz="3399">
                <a:solidFill>
                  <a:srgbClr val="F1F1F1"/>
                </a:solidFill>
                <a:latin typeface="HK Grotesk Light Bold"/>
              </a:rPr>
              <a:t>Unemployment is a serious and an important challenge which needs to be looked and removed from the country. As we know, in country like India, Unemployment is one of the biggest challenges. Government should implement job opportunities for the young youth who are willing to work. Plus, there should be more job opportunities in the rural areas too and a system of giving opportunity of interview. Courses should be arranged for the youth to motivate even if they are not employed. Individuals must take initiative steps in increasing the productivity and improving the standard of living.</a:t>
            </a:r>
          </a:p>
          <a:p>
            <a:pPr algn="r">
              <a:lnSpc>
                <a:spcPts val="4079"/>
              </a:lnSpc>
            </a:pPr>
          </a:p>
        </p:txBody>
      </p:sp>
      <p:sp>
        <p:nvSpPr>
          <p:cNvPr name="TextBox 6" id="6"/>
          <p:cNvSpPr txBox="true"/>
          <p:nvPr/>
        </p:nvSpPr>
        <p:spPr>
          <a:xfrm rot="0">
            <a:off x="10942938" y="1502980"/>
            <a:ext cx="7041856" cy="909955"/>
          </a:xfrm>
          <a:prstGeom prst="rect">
            <a:avLst/>
          </a:prstGeom>
        </p:spPr>
        <p:txBody>
          <a:bodyPr anchor="t" rtlCol="false" tIns="0" lIns="0" bIns="0" rIns="0">
            <a:spAutoFit/>
          </a:bodyPr>
          <a:lstStyle/>
          <a:p>
            <a:pPr algn="r">
              <a:lnSpc>
                <a:spcPts val="7040"/>
              </a:lnSpc>
            </a:pPr>
            <a:r>
              <a:rPr lang="en-US" sz="6400">
                <a:solidFill>
                  <a:srgbClr val="F1F1F1"/>
                </a:solidFill>
                <a:latin typeface="HK Grotesk Bold Bold"/>
              </a:rPr>
              <a:t>Conclusion</a:t>
            </a:r>
          </a:p>
        </p:txBody>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39165" y="1028700"/>
            <a:ext cx="179070" cy="179070"/>
          </a:xfrm>
          <a:prstGeom prst="rect">
            <a:avLst/>
          </a:prstGeom>
        </p:spPr>
      </p:pic>
      <p:sp>
        <p:nvSpPr>
          <p:cNvPr name="TextBox 8" id="8"/>
          <p:cNvSpPr txBox="true"/>
          <p:nvPr/>
        </p:nvSpPr>
        <p:spPr>
          <a:xfrm rot="0">
            <a:off x="808573" y="8951595"/>
            <a:ext cx="1121160" cy="306705"/>
          </a:xfrm>
          <a:prstGeom prst="rect">
            <a:avLst/>
          </a:prstGeom>
        </p:spPr>
        <p:txBody>
          <a:bodyPr anchor="t" rtlCol="false" tIns="0" lIns="0" bIns="0" rIns="0">
            <a:spAutoFit/>
          </a:bodyPr>
          <a:lstStyle/>
          <a:p>
            <a:pPr>
              <a:lnSpc>
                <a:spcPts val="2520"/>
              </a:lnSpc>
              <a:spcBef>
                <a:spcPct val="0"/>
              </a:spcBef>
            </a:pPr>
            <a:r>
              <a:rPr lang="en-US" sz="1800">
                <a:solidFill>
                  <a:srgbClr val="F1F1F1"/>
                </a:solidFill>
                <a:latin typeface="HK Grotesk Medium Bold"/>
              </a:rPr>
              <a:t>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DAE1-UcNFio</dc:identifier>
  <dcterms:modified xsi:type="dcterms:W3CDTF">2011-08-01T06:04:30Z</dcterms:modified>
  <cp:revision>1</cp:revision>
  <dc:title>Black and White Modular Grid Content Strategy Professional Presentation</dc:title>
</cp:coreProperties>
</file>